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6"/>
  </p:notesMasterIdLst>
  <p:sldIdLst>
    <p:sldId id="256" r:id="rId2"/>
    <p:sldId id="266" r:id="rId3"/>
    <p:sldId id="273" r:id="rId4"/>
    <p:sldId id="293" r:id="rId5"/>
    <p:sldId id="292" r:id="rId6"/>
    <p:sldId id="318" r:id="rId7"/>
    <p:sldId id="319" r:id="rId8"/>
    <p:sldId id="320" r:id="rId9"/>
    <p:sldId id="322" r:id="rId10"/>
    <p:sldId id="323" r:id="rId11"/>
    <p:sldId id="303" r:id="rId12"/>
    <p:sldId id="304" r:id="rId13"/>
    <p:sldId id="305" r:id="rId14"/>
    <p:sldId id="307" r:id="rId15"/>
    <p:sldId id="308" r:id="rId16"/>
    <p:sldId id="310" r:id="rId17"/>
    <p:sldId id="324" r:id="rId18"/>
    <p:sldId id="312" r:id="rId19"/>
    <p:sldId id="311" r:id="rId20"/>
    <p:sldId id="313" r:id="rId21"/>
    <p:sldId id="314" r:id="rId22"/>
    <p:sldId id="315" r:id="rId23"/>
    <p:sldId id="317" r:id="rId24"/>
    <p:sldId id="325" r:id="rId25"/>
  </p:sldIdLst>
  <p:sldSz cx="9236075" cy="7223125"/>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276">
          <p15:clr>
            <a:srgbClr val="A4A3A4"/>
          </p15:clr>
        </p15:guide>
        <p15:guide id="2" pos="29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69696"/>
    <a:srgbClr val="4D4D4D"/>
    <a:srgbClr val="FF0000"/>
    <a:srgbClr val="CCCCCC"/>
    <a:srgbClr val="99CC33"/>
    <a:srgbClr val="584528"/>
    <a:srgbClr val="5C7F92"/>
    <a:srgbClr val="B6B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3936" autoAdjust="0"/>
  </p:normalViewPr>
  <p:slideViewPr>
    <p:cSldViewPr>
      <p:cViewPr varScale="1">
        <p:scale>
          <a:sx n="81" d="100"/>
          <a:sy n="81" d="100"/>
        </p:scale>
        <p:origin x="-1218" y="-96"/>
      </p:cViewPr>
      <p:guideLst>
        <p:guide orient="horz" pos="2276"/>
        <p:guide pos="291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228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22884" name="Rectangle 4"/>
          <p:cNvSpPr>
            <a:spLocks noGrp="1" noRot="1" noChangeAspect="1" noChangeArrowheads="1" noTextEdit="1"/>
          </p:cNvSpPr>
          <p:nvPr>
            <p:ph type="sldImg" idx="2"/>
          </p:nvPr>
        </p:nvSpPr>
        <p:spPr bwMode="auto">
          <a:xfrm>
            <a:off x="1236663" y="685800"/>
            <a:ext cx="4384675" cy="3429000"/>
          </a:xfrm>
          <a:prstGeom prst="rect">
            <a:avLst/>
          </a:prstGeom>
          <a:noFill/>
          <a:ln w="9525">
            <a:solidFill>
              <a:srgbClr val="000000"/>
            </a:solidFill>
            <a:miter lim="800000"/>
            <a:headEnd/>
            <a:tailEnd/>
          </a:ln>
          <a:effec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AF9E236D-4398-4E6D-90F6-29F986EC75A4}" type="slidenum">
              <a:rPr lang="en-US"/>
              <a:pPr/>
              <a:t>‹#›</a:t>
            </a:fld>
            <a:endParaRPr lang="en-US"/>
          </a:p>
        </p:txBody>
      </p:sp>
    </p:spTree>
    <p:extLst>
      <p:ext uri="{BB962C8B-B14F-4D97-AF65-F5344CB8AC3E}">
        <p14:creationId xmlns="" xmlns:p14="http://schemas.microsoft.com/office/powerpoint/2010/main" val="12278599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73177-4500-435D-BCB2-4C6E550BA484}" type="slidenum">
              <a:rPr lang="en-US"/>
              <a:pPr/>
              <a:t>1</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028081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AB80D-D1EF-4537-854E-29C1D8C4F832}" type="slidenum">
              <a:rPr lang="en-US"/>
              <a:pPr/>
              <a:t>10</a:t>
            </a:fld>
            <a:endParaRPr lang="en-U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2866101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7FC17-F70A-4057-BF05-15DBF2E65F2B}" type="slidenum">
              <a:rPr lang="en-US"/>
              <a:pPr/>
              <a:t>11</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27056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1CEA0-AE61-44A9-9BBA-D2BDA4BF008C}" type="slidenum">
              <a:rPr lang="en-US"/>
              <a:pPr/>
              <a:t>12</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159528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BB54D-C17D-4E65-B1BD-1C17DD6ED862}" type="slidenum">
              <a:rPr lang="en-US"/>
              <a:pPr/>
              <a:t>13</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1469636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857C5-8B4E-4CD7-B8A2-679953EBAED8}" type="slidenum">
              <a:rPr lang="en-US"/>
              <a:pPr/>
              <a:t>14</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269359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D30F3-44D3-488B-8222-7CA270490668}" type="slidenum">
              <a:rPr lang="en-US"/>
              <a:pPr/>
              <a:t>15</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31027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DFC71-A542-4AFC-8A41-2B43A08E2C42}" type="slidenum">
              <a:rPr lang="en-US"/>
              <a:pPr/>
              <a:t>16</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4209763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DFC71-A542-4AFC-8A41-2B43A08E2C42}" type="slidenum">
              <a:rPr lang="en-US"/>
              <a:pPr/>
              <a:t>17</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1338257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21555-2A43-464B-BAEC-6CD3101F963B}" type="slidenum">
              <a:rPr lang="en-US"/>
              <a:pPr/>
              <a:t>18</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4051201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35B5D-E227-4749-BE5A-4DF871A83555}" type="slidenum">
              <a:rPr lang="en-US"/>
              <a:pPr/>
              <a:t>19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30936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F83DA-DB81-46CE-A0E4-A29D18BFBD5E}" type="slidenum">
              <a:rPr lang="en-US"/>
              <a:pPr/>
              <a:t>2</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40937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3B02E-3B44-42A2-A50D-02930F639247}" type="slidenum">
              <a:rPr lang="en-US"/>
              <a:pPr/>
              <a:t>20</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7092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A2514-C7AB-4A3D-9C55-57F3A5F91016}" type="slidenum">
              <a:rPr lang="en-US"/>
              <a:pPr/>
              <a:t>21</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229341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C3ADD-95CD-4F9A-82E1-98712C882BEE}" type="slidenum">
              <a:rPr lang="en-US"/>
              <a:pPr/>
              <a:t>22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287599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1E566-99A8-4C81-8223-862E82082E81}" type="slidenum">
              <a:rPr lang="en-US"/>
              <a:pPr/>
              <a:t>23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118097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D29E8-8A97-485F-8495-B98FD5A4DB63}" type="slidenum">
              <a:rPr lang="en-US"/>
              <a:pPr/>
              <a:t>3</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9549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C82A3-F957-4BD2-9A52-B24D752B652C}" type="slidenum">
              <a:rPr lang="en-US"/>
              <a:pPr/>
              <a:t>4</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299517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1E90D-5F96-4DA7-8739-BB67480A4E60}" type="slidenum">
              <a:rPr lang="en-US"/>
              <a:pPr/>
              <a:t>5</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46814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AB80D-D1EF-4537-854E-29C1D8C4F832}" type="slidenum">
              <a:rPr lang="en-US"/>
              <a:pPr/>
              <a:t>6</a:t>
            </a:fld>
            <a:endParaRPr lang="en-U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601622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AB80D-D1EF-4537-854E-29C1D8C4F832}" type="slidenum">
              <a:rPr lang="en-US"/>
              <a:pPr/>
              <a:t>7</a:t>
            </a:fld>
            <a:endParaRPr lang="en-U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151253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AB80D-D1EF-4537-854E-29C1D8C4F832}" type="slidenum">
              <a:rPr lang="en-US"/>
              <a:pPr/>
              <a:t>8</a:t>
            </a:fld>
            <a:endParaRPr lang="en-U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392011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AB80D-D1EF-4537-854E-29C1D8C4F832}" type="slidenum">
              <a:rPr lang="en-US"/>
              <a:pPr/>
              <a:t>9</a:t>
            </a:fld>
            <a:endParaRPr lang="en-U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143333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2150" y="2243138"/>
            <a:ext cx="7851775" cy="15494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85888" y="4092575"/>
            <a:ext cx="6464300" cy="18462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3505CD-FDE1-477F-BA8E-1DC6D267239F}"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6C2B0B-228E-4325-A4F4-916EB8768403}"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88925"/>
            <a:ext cx="2078038" cy="6162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1963" y="288925"/>
            <a:ext cx="6081712" cy="6162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011C15-587A-4752-A69A-F25148A73E6F}"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27395A-A80E-4401-B13C-159766EA86F7}"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4641850"/>
            <a:ext cx="7850188" cy="14335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30250" y="3060700"/>
            <a:ext cx="7850188" cy="15811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84F83B-9E59-4485-B035-7B9BEFB8AFA7}"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1963" y="1685925"/>
            <a:ext cx="4079875"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4238" y="1685925"/>
            <a:ext cx="4079875"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D3782E-A409-41EC-88CA-60033271450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1963" y="1616075"/>
            <a:ext cx="4081462" cy="674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1963" y="2290763"/>
            <a:ext cx="4081462" cy="41608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91063" y="1616075"/>
            <a:ext cx="4083050" cy="674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91063" y="2290763"/>
            <a:ext cx="4083050" cy="41608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43AECC-4FFA-4F84-A7A6-ABED289240FB}"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B2A4651-F6FD-4AB9-A82A-C7B5C47032A8}"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1538341-ED86-4D4E-BC0B-C3967CEC142D}"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963" y="287338"/>
            <a:ext cx="3038475" cy="12239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11563" y="287338"/>
            <a:ext cx="5162550" cy="6164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963" y="1511300"/>
            <a:ext cx="3038475" cy="4940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6BB9FE-15D5-44E3-8E9C-B94F5E45E84C}"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9750" y="5056188"/>
            <a:ext cx="5541963" cy="5969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09750" y="646113"/>
            <a:ext cx="5541963" cy="4333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09750" y="5653088"/>
            <a:ext cx="5541963" cy="847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05A66A-6AE5-40A9-979F-66C96AF7C6F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61963" y="288925"/>
            <a:ext cx="8312150" cy="1204913"/>
          </a:xfrm>
          <a:prstGeom prst="rect">
            <a:avLst/>
          </a:prstGeom>
          <a:noFill/>
          <a:ln w="9525">
            <a:noFill/>
            <a:miter lim="800000"/>
            <a:headEnd/>
            <a:tailEnd/>
          </a:ln>
          <a:effectLst/>
        </p:spPr>
        <p:txBody>
          <a:bodyPr vert="horz" wrap="square" lIns="94046" tIns="47023" rIns="94046" bIns="47023"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61963" y="1685925"/>
            <a:ext cx="8312150" cy="4765675"/>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61963" y="6577013"/>
            <a:ext cx="2154237" cy="50165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defTabSz="939800">
              <a:defRPr sz="1400"/>
            </a:lvl1pPr>
          </a:lstStyle>
          <a:p>
            <a:endParaRPr lang="en-US"/>
          </a:p>
        </p:txBody>
      </p:sp>
      <p:sp>
        <p:nvSpPr>
          <p:cNvPr id="52229" name="Rectangle 5"/>
          <p:cNvSpPr>
            <a:spLocks noGrp="1" noChangeArrowheads="1"/>
          </p:cNvSpPr>
          <p:nvPr>
            <p:ph type="ftr" sz="quarter" idx="3"/>
          </p:nvPr>
        </p:nvSpPr>
        <p:spPr bwMode="auto">
          <a:xfrm>
            <a:off x="3155950" y="6577013"/>
            <a:ext cx="2924175" cy="50165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ctr" defTabSz="939800">
              <a:defRPr sz="1400"/>
            </a:lvl1pPr>
          </a:lstStyle>
          <a:p>
            <a:endParaRPr lang="en-US"/>
          </a:p>
        </p:txBody>
      </p:sp>
      <p:sp>
        <p:nvSpPr>
          <p:cNvPr id="52230" name="Rectangle 6"/>
          <p:cNvSpPr>
            <a:spLocks noGrp="1" noChangeArrowheads="1"/>
          </p:cNvSpPr>
          <p:nvPr>
            <p:ph type="sldNum" sz="quarter" idx="4"/>
          </p:nvPr>
        </p:nvSpPr>
        <p:spPr bwMode="auto">
          <a:xfrm>
            <a:off x="6619875" y="6577013"/>
            <a:ext cx="2154238" cy="50165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defTabSz="939800">
              <a:defRPr sz="1400"/>
            </a:lvl1pPr>
          </a:lstStyle>
          <a:p>
            <a:fld id="{439A6384-077F-412D-834E-EF114AAF2506}" type="slidenum">
              <a:rPr lang="en-US"/>
              <a:pPr/>
              <a:t>‹#›</a:t>
            </a:fld>
            <a:endParaRPr lang="en-US"/>
          </a:p>
        </p:txBody>
      </p:sp>
      <p:pic>
        <p:nvPicPr>
          <p:cNvPr id="52232" name="Picture 8" descr="Investors_03"/>
          <p:cNvPicPr>
            <a:picLocks noChangeAspect="1" noChangeArrowheads="1"/>
          </p:cNvPicPr>
          <p:nvPr userDrawn="1"/>
        </p:nvPicPr>
        <p:blipFill>
          <a:blip r:embed="rId13" cstate="print"/>
          <a:srcRect/>
          <a:stretch>
            <a:fillRect/>
          </a:stretch>
        </p:blipFill>
        <p:spPr bwMode="auto">
          <a:xfrm>
            <a:off x="66675" y="93663"/>
            <a:ext cx="9009063" cy="6669087"/>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med">
    <p:fade/>
  </p:transition>
  <p:hf hdr="0" ftr="0" dt="0"/>
  <p:txStyles>
    <p:titleStyle>
      <a:lvl1pPr algn="ctr" defTabSz="939800" rtl="0" fontAlgn="base">
        <a:spcBef>
          <a:spcPct val="0"/>
        </a:spcBef>
        <a:spcAft>
          <a:spcPct val="0"/>
        </a:spcAft>
        <a:defRPr sz="4500">
          <a:solidFill>
            <a:schemeClr val="tx2"/>
          </a:solidFill>
          <a:latin typeface="+mj-lt"/>
          <a:ea typeface="+mj-ea"/>
          <a:cs typeface="+mj-cs"/>
        </a:defRPr>
      </a:lvl1pPr>
      <a:lvl2pPr algn="ctr" defTabSz="939800" rtl="0" fontAlgn="base">
        <a:spcBef>
          <a:spcPct val="0"/>
        </a:spcBef>
        <a:spcAft>
          <a:spcPct val="0"/>
        </a:spcAft>
        <a:defRPr sz="4500">
          <a:solidFill>
            <a:schemeClr val="tx2"/>
          </a:solidFill>
          <a:latin typeface="Arial" charset="0"/>
        </a:defRPr>
      </a:lvl2pPr>
      <a:lvl3pPr algn="ctr" defTabSz="939800" rtl="0" fontAlgn="base">
        <a:spcBef>
          <a:spcPct val="0"/>
        </a:spcBef>
        <a:spcAft>
          <a:spcPct val="0"/>
        </a:spcAft>
        <a:defRPr sz="4500">
          <a:solidFill>
            <a:schemeClr val="tx2"/>
          </a:solidFill>
          <a:latin typeface="Arial" charset="0"/>
        </a:defRPr>
      </a:lvl3pPr>
      <a:lvl4pPr algn="ctr" defTabSz="939800" rtl="0" fontAlgn="base">
        <a:spcBef>
          <a:spcPct val="0"/>
        </a:spcBef>
        <a:spcAft>
          <a:spcPct val="0"/>
        </a:spcAft>
        <a:defRPr sz="4500">
          <a:solidFill>
            <a:schemeClr val="tx2"/>
          </a:solidFill>
          <a:latin typeface="Arial" charset="0"/>
        </a:defRPr>
      </a:lvl4pPr>
      <a:lvl5pPr algn="ctr" defTabSz="939800" rtl="0" fontAlgn="base">
        <a:spcBef>
          <a:spcPct val="0"/>
        </a:spcBef>
        <a:spcAft>
          <a:spcPct val="0"/>
        </a:spcAft>
        <a:defRPr sz="4500">
          <a:solidFill>
            <a:schemeClr val="tx2"/>
          </a:solidFill>
          <a:latin typeface="Arial" charset="0"/>
        </a:defRPr>
      </a:lvl5pPr>
      <a:lvl6pPr marL="457200" algn="ctr" defTabSz="939800" rtl="0" fontAlgn="base">
        <a:spcBef>
          <a:spcPct val="0"/>
        </a:spcBef>
        <a:spcAft>
          <a:spcPct val="0"/>
        </a:spcAft>
        <a:defRPr sz="4500">
          <a:solidFill>
            <a:schemeClr val="tx2"/>
          </a:solidFill>
          <a:latin typeface="Arial" charset="0"/>
        </a:defRPr>
      </a:lvl6pPr>
      <a:lvl7pPr marL="914400" algn="ctr" defTabSz="939800" rtl="0" fontAlgn="base">
        <a:spcBef>
          <a:spcPct val="0"/>
        </a:spcBef>
        <a:spcAft>
          <a:spcPct val="0"/>
        </a:spcAft>
        <a:defRPr sz="4500">
          <a:solidFill>
            <a:schemeClr val="tx2"/>
          </a:solidFill>
          <a:latin typeface="Arial" charset="0"/>
        </a:defRPr>
      </a:lvl7pPr>
      <a:lvl8pPr marL="1371600" algn="ctr" defTabSz="939800" rtl="0" fontAlgn="base">
        <a:spcBef>
          <a:spcPct val="0"/>
        </a:spcBef>
        <a:spcAft>
          <a:spcPct val="0"/>
        </a:spcAft>
        <a:defRPr sz="4500">
          <a:solidFill>
            <a:schemeClr val="tx2"/>
          </a:solidFill>
          <a:latin typeface="Arial" charset="0"/>
        </a:defRPr>
      </a:lvl8pPr>
      <a:lvl9pPr marL="1828800" algn="ctr" defTabSz="939800" rtl="0" fontAlgn="base">
        <a:spcBef>
          <a:spcPct val="0"/>
        </a:spcBef>
        <a:spcAft>
          <a:spcPct val="0"/>
        </a:spcAft>
        <a:defRPr sz="4500">
          <a:solidFill>
            <a:schemeClr val="tx2"/>
          </a:solidFill>
          <a:latin typeface="Arial" charset="0"/>
        </a:defRPr>
      </a:lvl9pPr>
    </p:titleStyle>
    <p:bodyStyle>
      <a:lvl1pPr marL="352425" indent="-352425" algn="l" defTabSz="939800" rtl="0" fontAlgn="base">
        <a:spcBef>
          <a:spcPct val="20000"/>
        </a:spcBef>
        <a:spcAft>
          <a:spcPct val="0"/>
        </a:spcAft>
        <a:buChar char="•"/>
        <a:defRPr sz="3300">
          <a:solidFill>
            <a:schemeClr val="tx1"/>
          </a:solidFill>
          <a:latin typeface="+mn-lt"/>
          <a:ea typeface="+mn-ea"/>
          <a:cs typeface="+mn-cs"/>
        </a:defRPr>
      </a:lvl1pPr>
      <a:lvl2pPr marL="763588" indent="-293688" algn="l" defTabSz="939800" rtl="0" fontAlgn="base">
        <a:spcBef>
          <a:spcPct val="20000"/>
        </a:spcBef>
        <a:spcAft>
          <a:spcPct val="0"/>
        </a:spcAft>
        <a:buChar char="–"/>
        <a:defRPr sz="2900">
          <a:solidFill>
            <a:schemeClr val="tx1"/>
          </a:solidFill>
          <a:latin typeface="+mn-lt"/>
        </a:defRPr>
      </a:lvl2pPr>
      <a:lvl3pPr marL="1176338" indent="-236538" algn="l" defTabSz="939800" rtl="0" fontAlgn="base">
        <a:spcBef>
          <a:spcPct val="20000"/>
        </a:spcBef>
        <a:spcAft>
          <a:spcPct val="0"/>
        </a:spcAft>
        <a:buChar char="•"/>
        <a:defRPr sz="2500">
          <a:solidFill>
            <a:schemeClr val="tx1"/>
          </a:solidFill>
          <a:latin typeface="+mn-lt"/>
        </a:defRPr>
      </a:lvl3pPr>
      <a:lvl4pPr marL="1646238" indent="-234950" algn="l" defTabSz="939800" rtl="0" fontAlgn="base">
        <a:spcBef>
          <a:spcPct val="20000"/>
        </a:spcBef>
        <a:spcAft>
          <a:spcPct val="0"/>
        </a:spcAft>
        <a:buChar char="–"/>
        <a:defRPr sz="2100">
          <a:solidFill>
            <a:schemeClr val="tx1"/>
          </a:solidFill>
          <a:latin typeface="+mn-lt"/>
        </a:defRPr>
      </a:lvl4pPr>
      <a:lvl5pPr marL="2116138" indent="-234950" algn="l" defTabSz="939800" rtl="0" fontAlgn="base">
        <a:spcBef>
          <a:spcPct val="20000"/>
        </a:spcBef>
        <a:spcAft>
          <a:spcPct val="0"/>
        </a:spcAft>
        <a:buChar char="»"/>
        <a:defRPr sz="2100">
          <a:solidFill>
            <a:schemeClr val="tx1"/>
          </a:solidFill>
          <a:latin typeface="+mn-lt"/>
        </a:defRPr>
      </a:lvl5pPr>
      <a:lvl6pPr marL="2573338" indent="-234950" algn="l" defTabSz="939800" rtl="0" fontAlgn="base">
        <a:spcBef>
          <a:spcPct val="20000"/>
        </a:spcBef>
        <a:spcAft>
          <a:spcPct val="0"/>
        </a:spcAft>
        <a:buChar char="»"/>
        <a:defRPr sz="2100">
          <a:solidFill>
            <a:schemeClr val="tx1"/>
          </a:solidFill>
          <a:latin typeface="+mn-lt"/>
        </a:defRPr>
      </a:lvl6pPr>
      <a:lvl7pPr marL="3030538" indent="-234950" algn="l" defTabSz="939800" rtl="0" fontAlgn="base">
        <a:spcBef>
          <a:spcPct val="20000"/>
        </a:spcBef>
        <a:spcAft>
          <a:spcPct val="0"/>
        </a:spcAft>
        <a:buChar char="»"/>
        <a:defRPr sz="2100">
          <a:solidFill>
            <a:schemeClr val="tx1"/>
          </a:solidFill>
          <a:latin typeface="+mn-lt"/>
        </a:defRPr>
      </a:lvl7pPr>
      <a:lvl8pPr marL="3487738" indent="-234950" algn="l" defTabSz="939800" rtl="0" fontAlgn="base">
        <a:spcBef>
          <a:spcPct val="20000"/>
        </a:spcBef>
        <a:spcAft>
          <a:spcPct val="0"/>
        </a:spcAft>
        <a:buChar char="»"/>
        <a:defRPr sz="2100">
          <a:solidFill>
            <a:schemeClr val="tx1"/>
          </a:solidFill>
          <a:latin typeface="+mn-lt"/>
        </a:defRPr>
      </a:lvl8pPr>
      <a:lvl9pPr marL="3944938" indent="-234950" algn="l" defTabSz="939800" rtl="0" fontAlgn="base">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wmf"/><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cim.studentemployment.ngwebsolutions.com/Cmx_Content.aspx?cpId=6"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1" name="Text Box 13"/>
          <p:cNvSpPr txBox="1">
            <a:spLocks noChangeArrowheads="1"/>
          </p:cNvSpPr>
          <p:nvPr/>
        </p:nvSpPr>
        <p:spPr bwMode="auto">
          <a:xfrm>
            <a:off x="350838" y="3001963"/>
            <a:ext cx="7772400" cy="2015928"/>
          </a:xfrm>
          <a:prstGeom prst="rect">
            <a:avLst/>
          </a:prstGeom>
          <a:noFill/>
          <a:ln w="9525">
            <a:noFill/>
            <a:miter lim="800000"/>
            <a:headEnd/>
            <a:tailEnd/>
          </a:ln>
          <a:effectLst/>
        </p:spPr>
        <p:txBody>
          <a:bodyPr lIns="91432" tIns="45716" rIns="91432" bIns="45716">
            <a:spAutoFit/>
          </a:bodyPr>
          <a:lstStyle/>
          <a:p>
            <a:pPr algn="ctr">
              <a:spcBef>
                <a:spcPct val="50000"/>
              </a:spcBef>
            </a:pPr>
            <a:r>
              <a:rPr lang="en-US" sz="4400" b="1" dirty="0" smtClean="0"/>
              <a:t>CIM Student </a:t>
            </a:r>
            <a:r>
              <a:rPr lang="en-US" sz="4400" b="1" dirty="0"/>
              <a:t>Employment</a:t>
            </a:r>
          </a:p>
          <a:p>
            <a:pPr algn="r">
              <a:spcBef>
                <a:spcPct val="50000"/>
              </a:spcBef>
            </a:pPr>
            <a:r>
              <a:rPr lang="en-US" sz="2400" b="1" dirty="0"/>
              <a:t/>
            </a:r>
            <a:br>
              <a:rPr lang="en-US" sz="2400" b="1" dirty="0"/>
            </a:br>
            <a:r>
              <a:rPr lang="en-US" sz="2400" b="1" dirty="0" smtClean="0"/>
              <a:t>CIM Student Training for </a:t>
            </a:r>
            <a:r>
              <a:rPr lang="en-US" sz="2400" b="1" smtClean="0"/>
              <a:t>TimesheetX </a:t>
            </a:r>
            <a:endParaRPr lang="en-US" sz="2400" b="1" dirty="0"/>
          </a:p>
          <a:p>
            <a:pPr algn="r">
              <a:spcBef>
                <a:spcPct val="50000"/>
              </a:spcBef>
            </a:pPr>
            <a:endParaRPr lang="en-US" sz="1400" b="1" dirty="0"/>
          </a:p>
        </p:txBody>
      </p:sp>
      <p:pic>
        <p:nvPicPr>
          <p:cNvPr id="2065" name="Picture 17" descr="Logo"/>
          <p:cNvPicPr>
            <a:picLocks noChangeAspect="1" noChangeArrowheads="1"/>
          </p:cNvPicPr>
          <p:nvPr/>
        </p:nvPicPr>
        <p:blipFill>
          <a:blip r:embed="rId3" cstate="print"/>
          <a:srcRect/>
          <a:stretch>
            <a:fillRect/>
          </a:stretch>
        </p:blipFill>
        <p:spPr bwMode="auto">
          <a:xfrm>
            <a:off x="655638" y="639763"/>
            <a:ext cx="4038600" cy="927100"/>
          </a:xfrm>
          <a:prstGeom prst="rect">
            <a:avLst/>
          </a:prstGeom>
          <a:noFill/>
        </p:spPr>
      </p:pic>
      <p:sp>
        <p:nvSpPr>
          <p:cNvPr id="5" name="Slide Number Placeholder 4"/>
          <p:cNvSpPr>
            <a:spLocks noGrp="1"/>
          </p:cNvSpPr>
          <p:nvPr>
            <p:ph type="sldNum" sz="quarter" idx="12"/>
          </p:nvPr>
        </p:nvSpPr>
        <p:spPr/>
        <p:txBody>
          <a:bodyPr/>
          <a:lstStyle/>
          <a:p>
            <a:fld id="{11538341-ED86-4D4E-BC0B-C3967CEC142D}" type="slidenum">
              <a:rPr lang="en-US" smtClean="0"/>
              <a:pPr/>
              <a:t>1</a:t>
            </a:fld>
            <a:endParaRPr lang="en-US"/>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17" name="Picture 21"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sp>
        <p:nvSpPr>
          <p:cNvPr id="5" name="TextBox 4"/>
          <p:cNvSpPr txBox="1"/>
          <p:nvPr/>
        </p:nvSpPr>
        <p:spPr>
          <a:xfrm>
            <a:off x="731837" y="5592762"/>
            <a:ext cx="8001000" cy="584775"/>
          </a:xfrm>
          <a:prstGeom prst="rect">
            <a:avLst/>
          </a:prstGeom>
          <a:noFill/>
        </p:spPr>
        <p:txBody>
          <a:bodyPr wrap="square" rtlCol="0">
            <a:spAutoFit/>
          </a:bodyPr>
          <a:lstStyle/>
          <a:p>
            <a:r>
              <a:rPr lang="en-US" sz="1600" b="1" dirty="0" smtClean="0"/>
              <a:t>Once you have established a password, you will be logged into the site.  On the screen above, click on the Students link.</a:t>
            </a:r>
            <a:endParaRPr lang="en-US" sz="1600" b="1" dirty="0"/>
          </a:p>
        </p:txBody>
      </p:sp>
      <p:pic>
        <p:nvPicPr>
          <p:cNvPr id="3" name="Picture 2"/>
          <p:cNvPicPr>
            <a:picLocks noChangeAspect="1"/>
          </p:cNvPicPr>
          <p:nvPr/>
        </p:nvPicPr>
        <p:blipFill>
          <a:blip r:embed="rId4" cstate="print"/>
          <a:stretch>
            <a:fillRect/>
          </a:stretch>
        </p:blipFill>
        <p:spPr>
          <a:xfrm>
            <a:off x="1036637" y="1477962"/>
            <a:ext cx="6676638" cy="3085714"/>
          </a:xfrm>
          <a:prstGeom prst="rect">
            <a:avLst/>
          </a:prstGeom>
        </p:spPr>
      </p:pic>
      <p:sp>
        <p:nvSpPr>
          <p:cNvPr id="6" name="Slide Number Placeholder 5"/>
          <p:cNvSpPr>
            <a:spLocks noGrp="1"/>
          </p:cNvSpPr>
          <p:nvPr>
            <p:ph type="sldNum" sz="quarter" idx="12"/>
          </p:nvPr>
        </p:nvSpPr>
        <p:spPr/>
        <p:txBody>
          <a:bodyPr/>
          <a:lstStyle/>
          <a:p>
            <a:fld id="{C227395A-A80E-4401-B13C-159766EA86F7}" type="slidenum">
              <a:rPr lang="en-US" smtClean="0"/>
              <a:pPr/>
              <a:t>10</a:t>
            </a:fld>
            <a:endParaRPr lang="en-US"/>
          </a:p>
        </p:txBody>
      </p:sp>
    </p:spTree>
    <p:extLst>
      <p:ext uri="{BB962C8B-B14F-4D97-AF65-F5344CB8AC3E}">
        <p14:creationId xmlns="" xmlns:p14="http://schemas.microsoft.com/office/powerpoint/2010/main" val="363464560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5" name="Rectangle 5"/>
          <p:cNvSpPr>
            <a:spLocks noChangeArrowheads="1"/>
          </p:cNvSpPr>
          <p:nvPr/>
        </p:nvSpPr>
        <p:spPr bwMode="auto">
          <a:xfrm>
            <a:off x="427037" y="6049962"/>
            <a:ext cx="9173340" cy="646331"/>
          </a:xfrm>
          <a:prstGeom prst="rect">
            <a:avLst/>
          </a:prstGeom>
          <a:noFill/>
          <a:ln w="9525">
            <a:noFill/>
            <a:miter lim="800000"/>
            <a:headEnd/>
            <a:tailEnd/>
          </a:ln>
          <a:effectLst/>
        </p:spPr>
        <p:txBody>
          <a:bodyPr wrap="square">
            <a:spAutoFit/>
          </a:bodyPr>
          <a:lstStyle/>
          <a:p>
            <a:r>
              <a:rPr lang="en-US" sz="1800" b="1" dirty="0" smtClean="0"/>
              <a:t>This is where you view your hires, awards and view/update your timesheets.</a:t>
            </a:r>
          </a:p>
          <a:p>
            <a:r>
              <a:rPr lang="en-US" sz="1800" b="1" dirty="0" smtClean="0"/>
              <a:t>Click </a:t>
            </a:r>
            <a:r>
              <a:rPr lang="en-US" sz="1800" b="1" dirty="0"/>
              <a:t>the specific job title to view/update your timesheets.</a:t>
            </a:r>
          </a:p>
        </p:txBody>
      </p:sp>
      <p:pic>
        <p:nvPicPr>
          <p:cNvPr id="107526" name="Picture 6"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2" name="Picture 1"/>
          <p:cNvPicPr>
            <a:picLocks noChangeAspect="1"/>
          </p:cNvPicPr>
          <p:nvPr/>
        </p:nvPicPr>
        <p:blipFill>
          <a:blip r:embed="rId4" cstate="print"/>
          <a:stretch>
            <a:fillRect/>
          </a:stretch>
        </p:blipFill>
        <p:spPr>
          <a:xfrm>
            <a:off x="122237" y="1349667"/>
            <a:ext cx="8900995" cy="4243095"/>
          </a:xfrm>
          <a:prstGeom prst="rect">
            <a:avLst/>
          </a:prstGeom>
        </p:spPr>
      </p:pic>
      <p:sp>
        <p:nvSpPr>
          <p:cNvPr id="5" name="Slide Number Placeholder 4"/>
          <p:cNvSpPr>
            <a:spLocks noGrp="1"/>
          </p:cNvSpPr>
          <p:nvPr>
            <p:ph type="sldNum" sz="quarter" idx="12"/>
          </p:nvPr>
        </p:nvSpPr>
        <p:spPr/>
        <p:txBody>
          <a:bodyPr/>
          <a:lstStyle/>
          <a:p>
            <a:fld id="{11538341-ED86-4D4E-BC0B-C3967CEC142D}" type="slidenum">
              <a:rPr lang="en-US" smtClean="0"/>
              <a:pPr/>
              <a:t>11</a:t>
            </a:fld>
            <a:endParaRPr lang="en-US"/>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9" name="Rectangle 5"/>
          <p:cNvSpPr>
            <a:spLocks noChangeArrowheads="1"/>
          </p:cNvSpPr>
          <p:nvPr/>
        </p:nvSpPr>
        <p:spPr bwMode="auto">
          <a:xfrm>
            <a:off x="274638" y="5668962"/>
            <a:ext cx="8305800" cy="1477328"/>
          </a:xfrm>
          <a:prstGeom prst="rect">
            <a:avLst/>
          </a:prstGeom>
          <a:noFill/>
          <a:ln w="9525">
            <a:noFill/>
            <a:miter lim="800000"/>
            <a:headEnd/>
            <a:tailEnd/>
          </a:ln>
          <a:effectLst/>
        </p:spPr>
        <p:txBody>
          <a:bodyPr>
            <a:spAutoFit/>
          </a:bodyPr>
          <a:lstStyle/>
          <a:p>
            <a:r>
              <a:rPr lang="en-US" sz="1800" b="1" dirty="0"/>
              <a:t>If this is the first time you are entering a timesheet for the current pay period, click ‘Start Timesheet’. </a:t>
            </a:r>
            <a:endParaRPr lang="en-US" sz="1800" b="1" dirty="0" smtClean="0"/>
          </a:p>
          <a:p>
            <a:endParaRPr lang="en-US" sz="1800" b="1" dirty="0"/>
          </a:p>
          <a:p>
            <a:r>
              <a:rPr lang="en-US" sz="1800" b="1" dirty="0" smtClean="0"/>
              <a:t>If </a:t>
            </a:r>
            <a:r>
              <a:rPr lang="en-US" sz="1800" b="1" dirty="0"/>
              <a:t>you have already entered time for the current pay period, the link will be labeled ‘Go to Timesheet’.</a:t>
            </a:r>
          </a:p>
        </p:txBody>
      </p:sp>
      <p:pic>
        <p:nvPicPr>
          <p:cNvPr id="108550" name="Picture 6"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2" name="Picture 1"/>
          <p:cNvPicPr>
            <a:picLocks noChangeAspect="1"/>
          </p:cNvPicPr>
          <p:nvPr/>
        </p:nvPicPr>
        <p:blipFill>
          <a:blip r:embed="rId4" cstate="print"/>
          <a:stretch>
            <a:fillRect/>
          </a:stretch>
        </p:blipFill>
        <p:spPr>
          <a:xfrm>
            <a:off x="132323" y="1397277"/>
            <a:ext cx="8829114" cy="4358320"/>
          </a:xfrm>
          <a:prstGeom prst="rect">
            <a:avLst/>
          </a:prstGeom>
        </p:spPr>
      </p:pic>
      <p:sp>
        <p:nvSpPr>
          <p:cNvPr id="5" name="Slide Number Placeholder 4"/>
          <p:cNvSpPr>
            <a:spLocks noGrp="1"/>
          </p:cNvSpPr>
          <p:nvPr>
            <p:ph type="sldNum" sz="quarter" idx="12"/>
          </p:nvPr>
        </p:nvSpPr>
        <p:spPr/>
        <p:txBody>
          <a:bodyPr/>
          <a:lstStyle/>
          <a:p>
            <a:fld id="{11538341-ED86-4D4E-BC0B-C3967CEC142D}" type="slidenum">
              <a:rPr lang="en-US" smtClean="0"/>
              <a:pPr/>
              <a:t>12</a:t>
            </a:fld>
            <a:endParaRPr lang="en-US"/>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3" name="Rectangle 5"/>
          <p:cNvSpPr>
            <a:spLocks noChangeArrowheads="1"/>
          </p:cNvSpPr>
          <p:nvPr/>
        </p:nvSpPr>
        <p:spPr bwMode="auto">
          <a:xfrm>
            <a:off x="274638" y="6089431"/>
            <a:ext cx="8000999" cy="646331"/>
          </a:xfrm>
          <a:prstGeom prst="rect">
            <a:avLst/>
          </a:prstGeom>
          <a:noFill/>
          <a:ln w="9525">
            <a:noFill/>
            <a:miter lim="800000"/>
            <a:headEnd/>
            <a:tailEnd/>
          </a:ln>
          <a:effectLst/>
        </p:spPr>
        <p:txBody>
          <a:bodyPr wrap="square">
            <a:spAutoFit/>
          </a:bodyPr>
          <a:lstStyle/>
          <a:p>
            <a:r>
              <a:rPr lang="en-US" sz="1800" b="1" dirty="0" smtClean="0"/>
              <a:t>When starting a new time sheet, please click </a:t>
            </a:r>
            <a:r>
              <a:rPr lang="en-US" sz="1800" b="1" dirty="0"/>
              <a:t>‘OK’ on the confirmation dialog </a:t>
            </a:r>
            <a:r>
              <a:rPr lang="en-US" sz="1800" b="1" dirty="0" smtClean="0"/>
              <a:t>box presented.</a:t>
            </a:r>
            <a:endParaRPr lang="en-US" sz="1800" b="1" dirty="0"/>
          </a:p>
        </p:txBody>
      </p:sp>
      <p:pic>
        <p:nvPicPr>
          <p:cNvPr id="109574" name="Picture 6"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3" name="Picture 2"/>
          <p:cNvPicPr>
            <a:picLocks noChangeAspect="1"/>
          </p:cNvPicPr>
          <p:nvPr/>
        </p:nvPicPr>
        <p:blipFill>
          <a:blip r:embed="rId4" cstate="print"/>
          <a:stretch>
            <a:fillRect/>
          </a:stretch>
        </p:blipFill>
        <p:spPr>
          <a:xfrm>
            <a:off x="350837" y="995286"/>
            <a:ext cx="8124267" cy="4902276"/>
          </a:xfrm>
          <a:prstGeom prst="rect">
            <a:avLst/>
          </a:prstGeom>
        </p:spPr>
      </p:pic>
      <p:sp>
        <p:nvSpPr>
          <p:cNvPr id="5" name="Slide Number Placeholder 4"/>
          <p:cNvSpPr>
            <a:spLocks noGrp="1"/>
          </p:cNvSpPr>
          <p:nvPr>
            <p:ph type="sldNum" sz="quarter" idx="12"/>
          </p:nvPr>
        </p:nvSpPr>
        <p:spPr/>
        <p:txBody>
          <a:bodyPr/>
          <a:lstStyle/>
          <a:p>
            <a:fld id="{11538341-ED86-4D4E-BC0B-C3967CEC142D}" type="slidenum">
              <a:rPr lang="en-US" smtClean="0"/>
              <a:pPr/>
              <a:t>13</a:t>
            </a:fld>
            <a:endParaRPr lang="en-US"/>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503238" y="6394231"/>
            <a:ext cx="8327486" cy="646331"/>
          </a:xfrm>
          <a:prstGeom prst="rect">
            <a:avLst/>
          </a:prstGeom>
          <a:noFill/>
          <a:ln w="9525">
            <a:noFill/>
            <a:miter lim="800000"/>
            <a:headEnd/>
            <a:tailEnd/>
          </a:ln>
          <a:effectLst/>
        </p:spPr>
        <p:txBody>
          <a:bodyPr wrap="square">
            <a:spAutoFit/>
          </a:bodyPr>
          <a:lstStyle/>
          <a:p>
            <a:pPr marL="457200" indent="-457200">
              <a:buFontTx/>
              <a:buAutoNum type="arabicPeriod"/>
            </a:pPr>
            <a:r>
              <a:rPr lang="en-US" sz="1800" b="1" dirty="0"/>
              <a:t>Click on the “Add New Entry” </a:t>
            </a:r>
            <a:r>
              <a:rPr lang="en-US" sz="1800" b="1" dirty="0" smtClean="0"/>
              <a:t>link.</a:t>
            </a:r>
            <a:endParaRPr lang="en-US" sz="1800" b="1" dirty="0"/>
          </a:p>
          <a:p>
            <a:pPr marL="457200" indent="-457200">
              <a:buFontTx/>
              <a:buAutoNum type="arabicPeriod"/>
            </a:pPr>
            <a:r>
              <a:rPr lang="en-US" sz="1800" b="1" dirty="0"/>
              <a:t>Select the date for the day you are entering time</a:t>
            </a:r>
            <a:r>
              <a:rPr lang="en-US" sz="1800" b="1" dirty="0" smtClean="0"/>
              <a:t>.</a:t>
            </a:r>
          </a:p>
        </p:txBody>
      </p:sp>
      <p:pic>
        <p:nvPicPr>
          <p:cNvPr id="111622" name="Picture 6"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4" name="Picture 3"/>
          <p:cNvPicPr>
            <a:picLocks noChangeAspect="1"/>
          </p:cNvPicPr>
          <p:nvPr/>
        </p:nvPicPr>
        <p:blipFill>
          <a:blip r:embed="rId4" cstate="print"/>
          <a:stretch>
            <a:fillRect/>
          </a:stretch>
        </p:blipFill>
        <p:spPr>
          <a:xfrm>
            <a:off x="151265" y="1249362"/>
            <a:ext cx="4771572" cy="2966695"/>
          </a:xfrm>
          <a:prstGeom prst="rect">
            <a:avLst/>
          </a:prstGeom>
        </p:spPr>
      </p:pic>
      <p:pic>
        <p:nvPicPr>
          <p:cNvPr id="5" name="Picture 4"/>
          <p:cNvPicPr>
            <a:picLocks noChangeAspect="1"/>
          </p:cNvPicPr>
          <p:nvPr/>
        </p:nvPicPr>
        <p:blipFill>
          <a:blip r:embed="rId5" cstate="print"/>
          <a:stretch>
            <a:fillRect/>
          </a:stretch>
        </p:blipFill>
        <p:spPr>
          <a:xfrm>
            <a:off x="3627437" y="2073828"/>
            <a:ext cx="5337874" cy="4128534"/>
          </a:xfrm>
          <a:prstGeom prst="rect">
            <a:avLst/>
          </a:prstGeom>
        </p:spPr>
      </p:pic>
      <p:sp>
        <p:nvSpPr>
          <p:cNvPr id="6" name="Slide Number Placeholder 5"/>
          <p:cNvSpPr>
            <a:spLocks noGrp="1"/>
          </p:cNvSpPr>
          <p:nvPr>
            <p:ph type="sldNum" sz="quarter" idx="12"/>
          </p:nvPr>
        </p:nvSpPr>
        <p:spPr/>
        <p:txBody>
          <a:bodyPr/>
          <a:lstStyle/>
          <a:p>
            <a:fld id="{11538341-ED86-4D4E-BC0B-C3967CEC142D}" type="slidenum">
              <a:rPr lang="en-US" smtClean="0"/>
              <a:pPr/>
              <a:t>14</a:t>
            </a:fld>
            <a:endParaRPr 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6" name="Rectangle 6"/>
          <p:cNvSpPr>
            <a:spLocks noChangeArrowheads="1"/>
          </p:cNvSpPr>
          <p:nvPr/>
        </p:nvSpPr>
        <p:spPr bwMode="auto">
          <a:xfrm>
            <a:off x="1055688" y="5973762"/>
            <a:ext cx="6991349" cy="1200329"/>
          </a:xfrm>
          <a:prstGeom prst="rect">
            <a:avLst/>
          </a:prstGeom>
          <a:noFill/>
          <a:ln w="9525">
            <a:noFill/>
            <a:miter lim="800000"/>
            <a:headEnd/>
            <a:tailEnd/>
          </a:ln>
          <a:effectLst/>
        </p:spPr>
        <p:txBody>
          <a:bodyPr wrap="square">
            <a:spAutoFit/>
          </a:bodyPr>
          <a:lstStyle/>
          <a:p>
            <a:pPr marL="457200" indent="-457200">
              <a:buFontTx/>
              <a:buAutoNum type="arabicPeriod"/>
            </a:pPr>
            <a:r>
              <a:rPr lang="en-US" sz="1800" b="1" dirty="0"/>
              <a:t>Select the start and end time for the day you are entering </a:t>
            </a:r>
            <a:r>
              <a:rPr lang="en-US" sz="1800" b="1" dirty="0" smtClean="0"/>
              <a:t>time and any applicable break hours.</a:t>
            </a:r>
            <a:endParaRPr lang="en-US" sz="1800" b="1" dirty="0"/>
          </a:p>
          <a:p>
            <a:pPr marL="457200" indent="-457200">
              <a:buFontTx/>
              <a:buAutoNum type="arabicPeriod"/>
            </a:pPr>
            <a:r>
              <a:rPr lang="en-US" sz="1800" b="1" dirty="0"/>
              <a:t>Click on the “Add” button to save the start and end times </a:t>
            </a:r>
            <a:r>
              <a:rPr lang="en-US" sz="1800" b="1" dirty="0" smtClean="0"/>
              <a:t>entered.</a:t>
            </a:r>
            <a:endParaRPr lang="en-US" sz="1800" b="1" dirty="0"/>
          </a:p>
        </p:txBody>
      </p:sp>
      <p:pic>
        <p:nvPicPr>
          <p:cNvPr id="112647" name="Picture 7"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3" name="Picture 2"/>
          <p:cNvPicPr>
            <a:picLocks noChangeAspect="1"/>
          </p:cNvPicPr>
          <p:nvPr/>
        </p:nvPicPr>
        <p:blipFill>
          <a:blip r:embed="rId4" cstate="print"/>
          <a:stretch>
            <a:fillRect/>
          </a:stretch>
        </p:blipFill>
        <p:spPr>
          <a:xfrm>
            <a:off x="599028" y="1113514"/>
            <a:ext cx="7448009" cy="4888781"/>
          </a:xfrm>
          <a:prstGeom prst="rect">
            <a:avLst/>
          </a:prstGeom>
        </p:spPr>
      </p:pic>
      <p:sp>
        <p:nvSpPr>
          <p:cNvPr id="5" name="Slide Number Placeholder 4"/>
          <p:cNvSpPr>
            <a:spLocks noGrp="1"/>
          </p:cNvSpPr>
          <p:nvPr>
            <p:ph type="sldNum" sz="quarter" idx="12"/>
          </p:nvPr>
        </p:nvSpPr>
        <p:spPr/>
        <p:txBody>
          <a:bodyPr/>
          <a:lstStyle/>
          <a:p>
            <a:fld id="{11538341-ED86-4D4E-BC0B-C3967CEC142D}" type="slidenum">
              <a:rPr lang="en-US" smtClean="0"/>
              <a:pPr/>
              <a:t>15</a:t>
            </a:fld>
            <a:endParaRPr lang="en-US"/>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3" name="Rectangle 5"/>
          <p:cNvSpPr>
            <a:spLocks noChangeArrowheads="1"/>
          </p:cNvSpPr>
          <p:nvPr/>
        </p:nvSpPr>
        <p:spPr bwMode="auto">
          <a:xfrm>
            <a:off x="350838" y="5516562"/>
            <a:ext cx="8610600" cy="2031325"/>
          </a:xfrm>
          <a:prstGeom prst="rect">
            <a:avLst/>
          </a:prstGeom>
          <a:noFill/>
          <a:ln w="9525">
            <a:noFill/>
            <a:miter lim="800000"/>
            <a:headEnd/>
            <a:tailEnd/>
          </a:ln>
          <a:effectLst/>
        </p:spPr>
        <p:txBody>
          <a:bodyPr>
            <a:spAutoFit/>
          </a:bodyPr>
          <a:lstStyle/>
          <a:p>
            <a:pPr marL="457200" indent="-457200">
              <a:buFontTx/>
              <a:buAutoNum type="arabicPeriod"/>
            </a:pPr>
            <a:r>
              <a:rPr lang="en-US" sz="1800" b="1" dirty="0"/>
              <a:t>If you are finished entering time for this job and wish to enter time for a different job, click ‘My </a:t>
            </a:r>
            <a:r>
              <a:rPr lang="en-US" sz="1800" b="1" dirty="0" err="1"/>
              <a:t>Timesheets’</a:t>
            </a:r>
            <a:r>
              <a:rPr lang="en-US" sz="1800" b="1" dirty="0"/>
              <a:t> to return to your list of jobs.</a:t>
            </a:r>
          </a:p>
          <a:p>
            <a:pPr marL="457200" indent="-457200">
              <a:buFontTx/>
              <a:buAutoNum type="arabicPeriod"/>
            </a:pPr>
            <a:r>
              <a:rPr lang="en-US" sz="1800" b="1" dirty="0"/>
              <a:t>If you wish to log out, click the ‘Log out’ button and you will return to the Student Employment Home</a:t>
            </a:r>
            <a:r>
              <a:rPr lang="en-US" sz="1800" b="1" dirty="0" smtClean="0"/>
              <a:t>.</a:t>
            </a:r>
          </a:p>
          <a:p>
            <a:pPr marL="457200" indent="-457200">
              <a:buFontTx/>
              <a:buAutoNum type="arabicPeriod"/>
            </a:pPr>
            <a:r>
              <a:rPr lang="en-US" sz="1800" b="1" dirty="0" smtClean="0"/>
              <a:t>Note:  You may not work </a:t>
            </a:r>
            <a:r>
              <a:rPr lang="en-US" sz="1800" b="1" dirty="0"/>
              <a:t>work more than 20 hours per </a:t>
            </a:r>
            <a:r>
              <a:rPr lang="en-US" sz="1800" b="1" dirty="0" smtClean="0"/>
              <a:t>any Monday- Sunday workweek, all jobs </a:t>
            </a:r>
            <a:r>
              <a:rPr lang="en-US" sz="1800" b="1" dirty="0" smtClean="0"/>
              <a:t>combined</a:t>
            </a:r>
            <a:r>
              <a:rPr lang="en-US" sz="1800" b="1" dirty="0" smtClean="0"/>
              <a:t>, during the academic year.</a:t>
            </a:r>
            <a:endParaRPr lang="en-US" sz="1800" b="1" dirty="0"/>
          </a:p>
          <a:p>
            <a:pPr marL="457200" indent="-457200">
              <a:buFontTx/>
              <a:buAutoNum type="arabicPeriod"/>
            </a:pPr>
            <a:endParaRPr lang="en-US" sz="1800" b="1" dirty="0"/>
          </a:p>
        </p:txBody>
      </p:sp>
      <p:pic>
        <p:nvPicPr>
          <p:cNvPr id="114694" name="Picture 6"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3" name="Picture 2"/>
          <p:cNvPicPr>
            <a:picLocks noChangeAspect="1"/>
          </p:cNvPicPr>
          <p:nvPr/>
        </p:nvPicPr>
        <p:blipFill>
          <a:blip r:embed="rId4" cstate="print"/>
          <a:stretch>
            <a:fillRect/>
          </a:stretch>
        </p:blipFill>
        <p:spPr>
          <a:xfrm>
            <a:off x="541866" y="907971"/>
            <a:ext cx="7200371" cy="4608591"/>
          </a:xfrm>
          <a:prstGeom prst="rect">
            <a:avLst/>
          </a:prstGeom>
        </p:spPr>
      </p:pic>
      <p:sp>
        <p:nvSpPr>
          <p:cNvPr id="5" name="Slide Number Placeholder 4"/>
          <p:cNvSpPr>
            <a:spLocks noGrp="1"/>
          </p:cNvSpPr>
          <p:nvPr>
            <p:ph type="sldNum" sz="quarter" idx="12"/>
          </p:nvPr>
        </p:nvSpPr>
        <p:spPr/>
        <p:txBody>
          <a:bodyPr/>
          <a:lstStyle/>
          <a:p>
            <a:fld id="{11538341-ED86-4D4E-BC0B-C3967CEC142D}" type="slidenum">
              <a:rPr lang="en-US" smtClean="0"/>
              <a:pPr/>
              <a:t>16</a:t>
            </a:fld>
            <a:endParaRPr lang="en-US"/>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3" name="Rectangle 5"/>
          <p:cNvSpPr>
            <a:spLocks noChangeArrowheads="1"/>
          </p:cNvSpPr>
          <p:nvPr/>
        </p:nvSpPr>
        <p:spPr bwMode="auto">
          <a:xfrm>
            <a:off x="350837" y="5211762"/>
            <a:ext cx="8610601" cy="1831271"/>
          </a:xfrm>
          <a:prstGeom prst="rect">
            <a:avLst/>
          </a:prstGeom>
          <a:noFill/>
          <a:ln w="9525">
            <a:noFill/>
            <a:miter lim="800000"/>
            <a:headEnd/>
            <a:tailEnd/>
          </a:ln>
          <a:effectLst/>
        </p:spPr>
        <p:txBody>
          <a:bodyPr wrap="square">
            <a:spAutoFit/>
          </a:bodyPr>
          <a:lstStyle/>
          <a:p>
            <a:r>
              <a:rPr lang="en-US" sz="1800" b="1" dirty="0"/>
              <a:t>If you </a:t>
            </a:r>
            <a:r>
              <a:rPr lang="en-US" sz="1800" b="1" dirty="0" smtClean="0"/>
              <a:t>know that you didn’t work any hours during a specific pay period, click the link shown above to ‘Dismiss’ your timesheet</a:t>
            </a:r>
            <a:r>
              <a:rPr lang="en-US" sz="1800" b="1" dirty="0" smtClean="0"/>
              <a:t>.</a:t>
            </a:r>
          </a:p>
          <a:p>
            <a:endParaRPr lang="en-US" sz="500" b="1" dirty="0" smtClean="0"/>
          </a:p>
          <a:p>
            <a:r>
              <a:rPr lang="en-US" sz="1800" b="1" dirty="0" smtClean="0"/>
              <a:t>This is a required step every time you have no hours for a job in a pay period,  otherwise we will assume  you have a delinquent/past due time sheet yet to submit. If you are no longer working in a job, let us know and we will make it inactive.</a:t>
            </a:r>
            <a:endParaRPr lang="en-US" sz="1800" b="1" dirty="0"/>
          </a:p>
        </p:txBody>
      </p:sp>
      <p:pic>
        <p:nvPicPr>
          <p:cNvPr id="114694" name="Picture 6"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2" name="Picture 1"/>
          <p:cNvPicPr>
            <a:picLocks noChangeAspect="1"/>
          </p:cNvPicPr>
          <p:nvPr/>
        </p:nvPicPr>
        <p:blipFill>
          <a:blip r:embed="rId4" cstate="print"/>
          <a:srcRect r="2995" b="5100"/>
          <a:stretch>
            <a:fillRect/>
          </a:stretch>
        </p:blipFill>
        <p:spPr>
          <a:xfrm>
            <a:off x="794361" y="958272"/>
            <a:ext cx="7405076" cy="4253490"/>
          </a:xfrm>
          <a:prstGeom prst="rect">
            <a:avLst/>
          </a:prstGeom>
        </p:spPr>
      </p:pic>
      <p:sp>
        <p:nvSpPr>
          <p:cNvPr id="5" name="Slide Number Placeholder 4"/>
          <p:cNvSpPr>
            <a:spLocks noGrp="1"/>
          </p:cNvSpPr>
          <p:nvPr>
            <p:ph type="sldNum" sz="quarter" idx="12"/>
          </p:nvPr>
        </p:nvSpPr>
        <p:spPr/>
        <p:txBody>
          <a:bodyPr/>
          <a:lstStyle/>
          <a:p>
            <a:fld id="{11538341-ED86-4D4E-BC0B-C3967CEC142D}" type="slidenum">
              <a:rPr lang="en-US" smtClean="0"/>
              <a:pPr/>
              <a:t>17</a:t>
            </a:fld>
            <a:endParaRPr lang="en-US"/>
          </a:p>
        </p:txBody>
      </p:sp>
    </p:spTree>
    <p:extLst>
      <p:ext uri="{BB962C8B-B14F-4D97-AF65-F5344CB8AC3E}">
        <p14:creationId xmlns="" xmlns:p14="http://schemas.microsoft.com/office/powerpoint/2010/main" val="258901541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40" name="Rectangle 4"/>
          <p:cNvSpPr>
            <a:spLocks noChangeArrowheads="1"/>
          </p:cNvSpPr>
          <p:nvPr/>
        </p:nvSpPr>
        <p:spPr bwMode="auto">
          <a:xfrm>
            <a:off x="1509808" y="2849563"/>
            <a:ext cx="5562420" cy="646331"/>
          </a:xfrm>
          <a:prstGeom prst="rect">
            <a:avLst/>
          </a:prstGeom>
          <a:noFill/>
          <a:ln w="9525">
            <a:noFill/>
            <a:miter lim="800000"/>
            <a:headEnd/>
            <a:tailEnd/>
          </a:ln>
          <a:effectLst/>
        </p:spPr>
        <p:txBody>
          <a:bodyPr wrap="none">
            <a:spAutoFit/>
          </a:bodyPr>
          <a:lstStyle/>
          <a:p>
            <a:pPr algn="ctr"/>
            <a:r>
              <a:rPr lang="en-US" sz="3600" b="1" dirty="0"/>
              <a:t>Hand </a:t>
            </a:r>
            <a:r>
              <a:rPr lang="en-US" sz="3600" b="1" dirty="0" smtClean="0"/>
              <a:t>In your Timesheet!</a:t>
            </a:r>
            <a:endParaRPr lang="en-US" b="1" dirty="0"/>
          </a:p>
        </p:txBody>
      </p:sp>
      <p:sp>
        <p:nvSpPr>
          <p:cNvPr id="116741" name="Rectangle 5"/>
          <p:cNvSpPr>
            <a:spLocks noChangeArrowheads="1"/>
          </p:cNvSpPr>
          <p:nvPr/>
        </p:nvSpPr>
        <p:spPr bwMode="auto">
          <a:xfrm>
            <a:off x="1989138" y="2087563"/>
            <a:ext cx="4781550" cy="641350"/>
          </a:xfrm>
          <a:prstGeom prst="rect">
            <a:avLst/>
          </a:prstGeom>
          <a:noFill/>
          <a:ln w="9525">
            <a:noFill/>
            <a:miter lim="800000"/>
            <a:headEnd/>
            <a:tailEnd/>
          </a:ln>
          <a:effectLst/>
        </p:spPr>
        <p:txBody>
          <a:bodyPr wrap="none">
            <a:spAutoFit/>
          </a:bodyPr>
          <a:lstStyle/>
          <a:p>
            <a:pPr algn="ctr"/>
            <a:r>
              <a:rPr lang="en-US" sz="3600" b="1"/>
              <a:t>Done Entering Time?</a:t>
            </a:r>
            <a:endParaRPr lang="en-US" b="1"/>
          </a:p>
        </p:txBody>
      </p:sp>
      <p:pic>
        <p:nvPicPr>
          <p:cNvPr id="116742" name="Picture 6"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sp>
        <p:nvSpPr>
          <p:cNvPr id="5" name="Slide Number Placeholder 4"/>
          <p:cNvSpPr>
            <a:spLocks noGrp="1"/>
          </p:cNvSpPr>
          <p:nvPr>
            <p:ph type="sldNum" sz="quarter" idx="12"/>
          </p:nvPr>
        </p:nvSpPr>
        <p:spPr/>
        <p:txBody>
          <a:bodyPr/>
          <a:lstStyle/>
          <a:p>
            <a:fld id="{11538341-ED86-4D4E-BC0B-C3967CEC142D}" type="slidenum">
              <a:rPr lang="en-US" smtClean="0"/>
              <a:pPr/>
              <a:t>18</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16741"/>
                                        </p:tgtEl>
                                        <p:attrNameLst>
                                          <p:attrName>style.visibility</p:attrName>
                                        </p:attrNameLst>
                                      </p:cBhvr>
                                      <p:to>
                                        <p:strVal val="visible"/>
                                      </p:to>
                                    </p:set>
                                    <p:animEffect transition="in" filter="fade">
                                      <p:cBhvr>
                                        <p:cTn id="7" dur="1000"/>
                                        <p:tgtEl>
                                          <p:spTgt spid="116741"/>
                                        </p:tgtEl>
                                      </p:cBhvr>
                                    </p:animEffect>
                                    <p:anim calcmode="lin" valueType="num">
                                      <p:cBhvr>
                                        <p:cTn id="8" dur="1000" fill="hold"/>
                                        <p:tgtEl>
                                          <p:spTgt spid="116741"/>
                                        </p:tgtEl>
                                        <p:attrNameLst>
                                          <p:attrName>ppt_x</p:attrName>
                                        </p:attrNameLst>
                                      </p:cBhvr>
                                      <p:tavLst>
                                        <p:tav tm="0">
                                          <p:val>
                                            <p:strVal val="#ppt_x-.1"/>
                                          </p:val>
                                        </p:tav>
                                        <p:tav tm="100000">
                                          <p:val>
                                            <p:strVal val="#ppt_x"/>
                                          </p:val>
                                        </p:tav>
                                      </p:tavLst>
                                    </p:anim>
                                    <p:anim calcmode="lin" valueType="num">
                                      <p:cBhvr>
                                        <p:cTn id="9" dur="1000" fill="hold"/>
                                        <p:tgtEl>
                                          <p:spTgt spid="116741"/>
                                        </p:tgtEl>
                                        <p:attrNameLst>
                                          <p:attrName>ppt_y</p:attrName>
                                        </p:attrNameLst>
                                      </p:cBhvr>
                                      <p:tavLst>
                                        <p:tav tm="0">
                                          <p:val>
                                            <p:strVal val="#ppt_y"/>
                                          </p:val>
                                        </p:tav>
                                        <p:tav tm="100000">
                                          <p:val>
                                            <p:strVal val="#ppt_y"/>
                                          </p:val>
                                        </p:tav>
                                      </p:tavLst>
                                    </p:anim>
                                  </p:childTnLst>
                                </p:cTn>
                              </p:par>
                            </p:childTnLst>
                          </p:cTn>
                        </p:par>
                        <p:par>
                          <p:cTn id="10" fill="hold">
                            <p:stCondLst>
                              <p:cond delay="2600"/>
                            </p:stCondLst>
                            <p:childTnLst>
                              <p:par>
                                <p:cTn id="11" presetID="53" presetClass="entr" presetSubtype="0" fill="hold" grpId="0" nodeType="afterEffect">
                                  <p:stCondLst>
                                    <p:cond delay="0"/>
                                  </p:stCondLst>
                                  <p:iterate type="lt">
                                    <p:tmPct val="0"/>
                                  </p:iterate>
                                  <p:childTnLst>
                                    <p:set>
                                      <p:cBhvr>
                                        <p:cTn id="12" dur="1" fill="hold">
                                          <p:stCondLst>
                                            <p:cond delay="0"/>
                                          </p:stCondLst>
                                        </p:cTn>
                                        <p:tgtEl>
                                          <p:spTgt spid="116740"/>
                                        </p:tgtEl>
                                        <p:attrNameLst>
                                          <p:attrName>style.visibility</p:attrName>
                                        </p:attrNameLst>
                                      </p:cBhvr>
                                      <p:to>
                                        <p:strVal val="visible"/>
                                      </p:to>
                                    </p:set>
                                    <p:anim calcmode="lin" valueType="num">
                                      <p:cBhvr>
                                        <p:cTn id="13" dur="500" fill="hold"/>
                                        <p:tgtEl>
                                          <p:spTgt spid="116740"/>
                                        </p:tgtEl>
                                        <p:attrNameLst>
                                          <p:attrName>ppt_w</p:attrName>
                                        </p:attrNameLst>
                                      </p:cBhvr>
                                      <p:tavLst>
                                        <p:tav tm="0">
                                          <p:val>
                                            <p:fltVal val="0"/>
                                          </p:val>
                                        </p:tav>
                                        <p:tav tm="100000">
                                          <p:val>
                                            <p:strVal val="#ppt_w"/>
                                          </p:val>
                                        </p:tav>
                                      </p:tavLst>
                                    </p:anim>
                                    <p:anim calcmode="lin" valueType="num">
                                      <p:cBhvr>
                                        <p:cTn id="14" dur="500" fill="hold"/>
                                        <p:tgtEl>
                                          <p:spTgt spid="116740"/>
                                        </p:tgtEl>
                                        <p:attrNameLst>
                                          <p:attrName>ppt_h</p:attrName>
                                        </p:attrNameLst>
                                      </p:cBhvr>
                                      <p:tavLst>
                                        <p:tav tm="0">
                                          <p:val>
                                            <p:fltVal val="0"/>
                                          </p:val>
                                        </p:tav>
                                        <p:tav tm="100000">
                                          <p:val>
                                            <p:strVal val="#ppt_h"/>
                                          </p:val>
                                        </p:tav>
                                      </p:tavLst>
                                    </p:anim>
                                    <p:animEffect transition="in" filter="fade">
                                      <p:cBhvr>
                                        <p:cTn id="15" dur="500"/>
                                        <p:tgtEl>
                                          <p:spTgt spid="116740"/>
                                        </p:tgtEl>
                                      </p:cBhvr>
                                    </p:animEffect>
                                  </p:childTnLst>
                                </p:cTn>
                              </p:par>
                            </p:childTnLst>
                          </p:cTn>
                        </p:par>
                        <p:par>
                          <p:cTn id="16" fill="hold">
                            <p:stCondLst>
                              <p:cond delay="3100"/>
                            </p:stCondLst>
                            <p:childTnLst>
                              <p:par>
                                <p:cTn id="17" presetID="28" presetClass="emph" presetSubtype="0" fill="hold" grpId="1" nodeType="afterEffect">
                                  <p:stCondLst>
                                    <p:cond delay="0"/>
                                  </p:stCondLst>
                                  <p:iterate type="lt">
                                    <p:tmPct val="10000"/>
                                  </p:iterate>
                                  <p:childTnLst>
                                    <p:animClr clrSpc="rgb" dir="cw">
                                      <p:cBhvr override="childStyle">
                                        <p:cTn id="18" dur="500" fill="hold"/>
                                        <p:tgtEl>
                                          <p:spTgt spid="116740"/>
                                        </p:tgtEl>
                                        <p:attrNameLst>
                                          <p:attrName>style.color</p:attrName>
                                        </p:attrNameLst>
                                      </p:cBhvr>
                                      <p:to>
                                        <a:schemeClr val="folHlink"/>
                                      </p:to>
                                    </p:animClr>
                                    <p:animClr clrSpc="rgb" dir="cw">
                                      <p:cBhvr>
                                        <p:cTn id="19" dur="500" fill="hold"/>
                                        <p:tgtEl>
                                          <p:spTgt spid="116740"/>
                                        </p:tgtEl>
                                        <p:attrNameLst>
                                          <p:attrName>fillcolor</p:attrName>
                                        </p:attrNameLst>
                                      </p:cBhvr>
                                      <p:to>
                                        <a:schemeClr val="folHlink"/>
                                      </p:to>
                                    </p:animClr>
                                    <p:set>
                                      <p:cBhvr>
                                        <p:cTn id="20" dur="500" fill="hold"/>
                                        <p:tgtEl>
                                          <p:spTgt spid="116740"/>
                                        </p:tgtEl>
                                        <p:attrNameLst>
                                          <p:attrName>fill.type</p:attrName>
                                        </p:attrNameLst>
                                      </p:cBhvr>
                                      <p:to>
                                        <p:strVal val="solid"/>
                                      </p:to>
                                    </p:set>
                                    <p:anim to="1.5" calcmode="lin" valueType="num">
                                      <p:cBhvr override="childStyle">
                                        <p:cTn id="21" dur="500" fill="hold"/>
                                        <p:tgtEl>
                                          <p:spTgt spid="11674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P spid="116740" grpId="1"/>
      <p:bldP spid="11674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7" name="Rectangle 5"/>
          <p:cNvSpPr>
            <a:spLocks noChangeArrowheads="1"/>
          </p:cNvSpPr>
          <p:nvPr/>
        </p:nvSpPr>
        <p:spPr bwMode="auto">
          <a:xfrm>
            <a:off x="1233488" y="5821362"/>
            <a:ext cx="7596951" cy="923330"/>
          </a:xfrm>
          <a:prstGeom prst="rect">
            <a:avLst/>
          </a:prstGeom>
          <a:noFill/>
          <a:ln w="9525">
            <a:noFill/>
            <a:miter lim="800000"/>
            <a:headEnd/>
            <a:tailEnd/>
          </a:ln>
          <a:effectLst/>
        </p:spPr>
        <p:txBody>
          <a:bodyPr wrap="none">
            <a:spAutoFit/>
          </a:bodyPr>
          <a:lstStyle/>
          <a:p>
            <a:pPr marL="457200" indent="-457200">
              <a:buFontTx/>
              <a:buAutoNum type="arabicPeriod"/>
            </a:pPr>
            <a:r>
              <a:rPr lang="en-US" sz="1800" b="1" dirty="0"/>
              <a:t>Click </a:t>
            </a:r>
            <a:r>
              <a:rPr lang="en-US" sz="1800" b="1" dirty="0" smtClean="0"/>
              <a:t>‘My Timesheets” link on the left </a:t>
            </a:r>
            <a:r>
              <a:rPr lang="en-US" sz="1800" b="1" dirty="0" err="1" smtClean="0"/>
              <a:t>NavBar</a:t>
            </a:r>
            <a:r>
              <a:rPr lang="en-US" sz="1800" b="1" dirty="0" smtClean="0"/>
              <a:t>.</a:t>
            </a:r>
          </a:p>
          <a:p>
            <a:pPr marL="457200" indent="-457200">
              <a:buFontTx/>
              <a:buAutoNum type="arabicPeriod"/>
            </a:pPr>
            <a:r>
              <a:rPr lang="en-US" sz="1800" b="1" dirty="0" smtClean="0"/>
              <a:t>Click on the Job Title of the job you wish to submit your time.</a:t>
            </a:r>
          </a:p>
          <a:p>
            <a:pPr marL="457200" indent="-457200">
              <a:buFontTx/>
              <a:buAutoNum type="arabicPeriod"/>
            </a:pPr>
            <a:r>
              <a:rPr lang="en-US" sz="1800" b="1" dirty="0" smtClean="0"/>
              <a:t>Click the “Go </a:t>
            </a:r>
            <a:r>
              <a:rPr lang="en-US" sz="1800" b="1" dirty="0"/>
              <a:t>to time </a:t>
            </a:r>
            <a:r>
              <a:rPr lang="en-US" sz="1800" b="1" dirty="0" smtClean="0"/>
              <a:t>sheet” link to </a:t>
            </a:r>
            <a:r>
              <a:rPr lang="en-US" sz="1800" b="1" dirty="0"/>
              <a:t>review </a:t>
            </a:r>
            <a:r>
              <a:rPr lang="en-US" sz="1800" b="1" dirty="0" smtClean="0"/>
              <a:t>and turn in your time.</a:t>
            </a:r>
            <a:endParaRPr lang="en-US" sz="1800" b="1" dirty="0"/>
          </a:p>
        </p:txBody>
      </p:sp>
      <p:pic>
        <p:nvPicPr>
          <p:cNvPr id="115718" name="Picture 6"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3" name="Picture 2"/>
          <p:cNvPicPr>
            <a:picLocks noChangeAspect="1"/>
          </p:cNvPicPr>
          <p:nvPr/>
        </p:nvPicPr>
        <p:blipFill>
          <a:blip r:embed="rId4" cstate="print"/>
          <a:stretch>
            <a:fillRect/>
          </a:stretch>
        </p:blipFill>
        <p:spPr>
          <a:xfrm>
            <a:off x="350837" y="1249362"/>
            <a:ext cx="8200000" cy="4076190"/>
          </a:xfrm>
          <a:prstGeom prst="rect">
            <a:avLst/>
          </a:prstGeom>
        </p:spPr>
      </p:pic>
      <p:sp>
        <p:nvSpPr>
          <p:cNvPr id="5" name="Slide Number Placeholder 4"/>
          <p:cNvSpPr>
            <a:spLocks noGrp="1"/>
          </p:cNvSpPr>
          <p:nvPr>
            <p:ph type="sldNum" sz="quarter" idx="12"/>
          </p:nvPr>
        </p:nvSpPr>
        <p:spPr/>
        <p:txBody>
          <a:bodyPr/>
          <a:lstStyle/>
          <a:p>
            <a:fld id="{11538341-ED86-4D4E-BC0B-C3967CEC142D}" type="slidenum">
              <a:rPr lang="en-US" smtClean="0"/>
              <a:pPr/>
              <a:t>19</a:t>
            </a:fld>
            <a:endParaRPr lang="en-US"/>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70" name="Rectangle 10"/>
          <p:cNvSpPr>
            <a:spLocks noChangeArrowheads="1"/>
          </p:cNvSpPr>
          <p:nvPr/>
        </p:nvSpPr>
        <p:spPr bwMode="auto">
          <a:xfrm>
            <a:off x="427038" y="1184275"/>
            <a:ext cx="7543800" cy="3081338"/>
          </a:xfrm>
          <a:prstGeom prst="rect">
            <a:avLst/>
          </a:prstGeom>
          <a:noFill/>
          <a:ln w="9525">
            <a:noFill/>
            <a:miter lim="800000"/>
            <a:headEnd/>
            <a:tailEnd/>
          </a:ln>
          <a:effectLst/>
        </p:spPr>
        <p:txBody>
          <a:bodyPr>
            <a:spAutoFit/>
          </a:bodyPr>
          <a:lstStyle/>
          <a:p>
            <a:r>
              <a:rPr lang="en-US" sz="2800" b="1" dirty="0"/>
              <a:t>Student Employment - </a:t>
            </a:r>
            <a:r>
              <a:rPr lang="en-US" sz="2800" b="1" dirty="0" err="1" smtClean="0"/>
              <a:t>TimesheetX</a:t>
            </a:r>
            <a:endParaRPr lang="en-US" sz="2800" b="1" dirty="0"/>
          </a:p>
          <a:p>
            <a:r>
              <a:rPr lang="en-US" sz="2800" dirty="0"/>
              <a:t>	</a:t>
            </a:r>
          </a:p>
          <a:p>
            <a:r>
              <a:rPr lang="en-US" sz="2800" dirty="0"/>
              <a:t>	</a:t>
            </a:r>
            <a:r>
              <a:rPr lang="en-US" sz="2800" dirty="0" err="1" smtClean="0"/>
              <a:t>TimesheetX</a:t>
            </a:r>
            <a:r>
              <a:rPr lang="en-US" sz="2800" dirty="0" smtClean="0"/>
              <a:t> </a:t>
            </a:r>
            <a:r>
              <a:rPr lang="en-US" sz="2800" dirty="0"/>
              <a:t>= Total Solution</a:t>
            </a:r>
          </a:p>
          <a:p>
            <a:endParaRPr lang="en-US" sz="2800" dirty="0"/>
          </a:p>
          <a:p>
            <a:pPr>
              <a:buFontTx/>
              <a:buChar char="•"/>
            </a:pPr>
            <a:r>
              <a:rPr lang="en-US" sz="2800" b="1" dirty="0"/>
              <a:t>     </a:t>
            </a:r>
            <a:r>
              <a:rPr lang="en-US" sz="2800" b="1" dirty="0" err="1" smtClean="0"/>
              <a:t>TimesheetX</a:t>
            </a:r>
            <a:r>
              <a:rPr lang="en-US" sz="2800" dirty="0" smtClean="0"/>
              <a:t> </a:t>
            </a:r>
            <a:r>
              <a:rPr lang="en-US" sz="2800" dirty="0"/>
              <a:t>helps schools automate the time sheet submission and approval process for students, employers, and administrators.</a:t>
            </a:r>
          </a:p>
        </p:txBody>
      </p:sp>
      <p:pic>
        <p:nvPicPr>
          <p:cNvPr id="15371" name="Picture 11"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sp>
        <p:nvSpPr>
          <p:cNvPr id="4" name="Slide Number Placeholder 3"/>
          <p:cNvSpPr>
            <a:spLocks noGrp="1"/>
          </p:cNvSpPr>
          <p:nvPr>
            <p:ph type="sldNum" sz="quarter" idx="12"/>
          </p:nvPr>
        </p:nvSpPr>
        <p:spPr/>
        <p:txBody>
          <a:bodyPr/>
          <a:lstStyle/>
          <a:p>
            <a:fld id="{C227395A-A80E-4401-B13C-159766EA86F7}" type="slidenum">
              <a:rPr lang="en-US" smtClean="0"/>
              <a:pPr/>
              <a:t>2</a:t>
            </a:fld>
            <a:endParaRPr lang="en-US"/>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6" name="Rectangle 6"/>
          <p:cNvSpPr>
            <a:spLocks noChangeArrowheads="1"/>
          </p:cNvSpPr>
          <p:nvPr/>
        </p:nvSpPr>
        <p:spPr bwMode="auto">
          <a:xfrm>
            <a:off x="503238" y="6202362"/>
            <a:ext cx="9091136" cy="923330"/>
          </a:xfrm>
          <a:prstGeom prst="rect">
            <a:avLst/>
          </a:prstGeom>
          <a:noFill/>
          <a:ln w="9525">
            <a:noFill/>
            <a:miter lim="800000"/>
            <a:headEnd/>
            <a:tailEnd/>
          </a:ln>
          <a:effectLst/>
        </p:spPr>
        <p:txBody>
          <a:bodyPr wrap="square">
            <a:spAutoFit/>
          </a:bodyPr>
          <a:lstStyle/>
          <a:p>
            <a:pPr marL="457200" indent="-457200"/>
            <a:r>
              <a:rPr lang="en-US" sz="1800" b="1" dirty="0" smtClean="0"/>
              <a:t>1. If your timesheet entries look correct, click </a:t>
            </a:r>
            <a:r>
              <a:rPr lang="en-US" sz="1800" b="1" dirty="0"/>
              <a:t>‘Submit Time Sheet</a:t>
            </a:r>
            <a:r>
              <a:rPr lang="en-US" sz="1800" b="1" dirty="0" smtClean="0"/>
              <a:t>’.</a:t>
            </a:r>
          </a:p>
          <a:p>
            <a:pPr marL="457200" indent="-457200"/>
            <a:r>
              <a:rPr lang="en-US" sz="1800" b="1" dirty="0" smtClean="0"/>
              <a:t>2. If you need to update the start or end date on a </a:t>
            </a:r>
            <a:r>
              <a:rPr lang="en-US" sz="1800" b="1" dirty="0" smtClean="0"/>
              <a:t>timesheet </a:t>
            </a:r>
            <a:r>
              <a:rPr lang="en-US" sz="1800" b="1" dirty="0" smtClean="0"/>
              <a:t>entry, click ‘Edit’.</a:t>
            </a:r>
          </a:p>
          <a:p>
            <a:pPr marL="457200" indent="-457200"/>
            <a:r>
              <a:rPr lang="en-US" sz="1800" b="1" dirty="0" smtClean="0"/>
              <a:t>3. If you want to delete the timesheet entry, click ‘Delete’.</a:t>
            </a:r>
            <a:endParaRPr lang="en-US" sz="1800" b="1" dirty="0"/>
          </a:p>
        </p:txBody>
      </p:sp>
      <p:pic>
        <p:nvPicPr>
          <p:cNvPr id="117767" name="Picture 7"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3" name="Picture 2"/>
          <p:cNvPicPr>
            <a:picLocks noChangeAspect="1"/>
          </p:cNvPicPr>
          <p:nvPr/>
        </p:nvPicPr>
        <p:blipFill>
          <a:blip r:embed="rId4" cstate="print"/>
          <a:stretch>
            <a:fillRect/>
          </a:stretch>
        </p:blipFill>
        <p:spPr>
          <a:xfrm>
            <a:off x="327570" y="997300"/>
            <a:ext cx="8481467" cy="5281262"/>
          </a:xfrm>
          <a:prstGeom prst="rect">
            <a:avLst/>
          </a:prstGeom>
        </p:spPr>
      </p:pic>
      <p:sp>
        <p:nvSpPr>
          <p:cNvPr id="5" name="Slide Number Placeholder 4"/>
          <p:cNvSpPr>
            <a:spLocks noGrp="1"/>
          </p:cNvSpPr>
          <p:nvPr>
            <p:ph type="sldNum" sz="quarter" idx="12"/>
          </p:nvPr>
        </p:nvSpPr>
        <p:spPr/>
        <p:txBody>
          <a:bodyPr/>
          <a:lstStyle/>
          <a:p>
            <a:fld id="{11538341-ED86-4D4E-BC0B-C3967CEC142D}" type="slidenum">
              <a:rPr lang="en-US" smtClean="0"/>
              <a:pPr/>
              <a:t>20</a:t>
            </a:fld>
            <a:endParaRPr lang="en-US"/>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9" name="Rectangle 5"/>
          <p:cNvSpPr>
            <a:spLocks noChangeArrowheads="1"/>
          </p:cNvSpPr>
          <p:nvPr/>
        </p:nvSpPr>
        <p:spPr bwMode="auto">
          <a:xfrm>
            <a:off x="2706688" y="6216650"/>
            <a:ext cx="3001784" cy="369332"/>
          </a:xfrm>
          <a:prstGeom prst="rect">
            <a:avLst/>
          </a:prstGeom>
          <a:noFill/>
          <a:ln w="9525">
            <a:noFill/>
            <a:miter lim="800000"/>
            <a:headEnd/>
            <a:tailEnd/>
          </a:ln>
          <a:effectLst/>
        </p:spPr>
        <p:txBody>
          <a:bodyPr wrap="none">
            <a:spAutoFit/>
          </a:bodyPr>
          <a:lstStyle/>
          <a:p>
            <a:pPr marL="457200" indent="-457200"/>
            <a:r>
              <a:rPr lang="en-US" sz="1800" b="1" dirty="0" smtClean="0"/>
              <a:t>Click </a:t>
            </a:r>
            <a:r>
              <a:rPr lang="en-US" sz="1800" b="1" dirty="0"/>
              <a:t>‘Submit Time Sheet’</a:t>
            </a:r>
          </a:p>
        </p:txBody>
      </p:sp>
      <p:pic>
        <p:nvPicPr>
          <p:cNvPr id="118790" name="Picture 6"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3" name="Picture 2"/>
          <p:cNvPicPr>
            <a:picLocks noChangeAspect="1"/>
          </p:cNvPicPr>
          <p:nvPr/>
        </p:nvPicPr>
        <p:blipFill>
          <a:blip r:embed="rId4" cstate="print"/>
          <a:stretch>
            <a:fillRect/>
          </a:stretch>
        </p:blipFill>
        <p:spPr>
          <a:xfrm>
            <a:off x="99475" y="1401762"/>
            <a:ext cx="8785762" cy="3300190"/>
          </a:xfrm>
          <a:prstGeom prst="rect">
            <a:avLst/>
          </a:prstGeom>
        </p:spPr>
      </p:pic>
      <p:sp>
        <p:nvSpPr>
          <p:cNvPr id="5" name="Slide Number Placeholder 4"/>
          <p:cNvSpPr>
            <a:spLocks noGrp="1"/>
          </p:cNvSpPr>
          <p:nvPr>
            <p:ph type="sldNum" sz="quarter" idx="12"/>
          </p:nvPr>
        </p:nvSpPr>
        <p:spPr/>
        <p:txBody>
          <a:bodyPr/>
          <a:lstStyle/>
          <a:p>
            <a:fld id="{11538341-ED86-4D4E-BC0B-C3967CEC142D}" type="slidenum">
              <a:rPr lang="en-US" smtClean="0"/>
              <a:pPr/>
              <a:t>21</a:t>
            </a:fld>
            <a:endParaRPr lang="en-US"/>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3" name="Rectangle 5"/>
          <p:cNvSpPr>
            <a:spLocks noChangeArrowheads="1"/>
          </p:cNvSpPr>
          <p:nvPr/>
        </p:nvSpPr>
        <p:spPr bwMode="auto">
          <a:xfrm>
            <a:off x="579438" y="5440362"/>
            <a:ext cx="7924800" cy="1477328"/>
          </a:xfrm>
          <a:prstGeom prst="rect">
            <a:avLst/>
          </a:prstGeom>
          <a:noFill/>
          <a:ln w="9525">
            <a:noFill/>
            <a:miter lim="800000"/>
            <a:headEnd/>
            <a:tailEnd/>
          </a:ln>
          <a:effectLst/>
        </p:spPr>
        <p:txBody>
          <a:bodyPr wrap="square">
            <a:spAutoFit/>
          </a:bodyPr>
          <a:lstStyle/>
          <a:p>
            <a:pPr marL="457200" indent="-457200"/>
            <a:r>
              <a:rPr lang="en-US" sz="1800" b="1" dirty="0"/>
              <a:t>Click ‘OK’ to </a:t>
            </a:r>
            <a:r>
              <a:rPr lang="en-US" sz="1800" b="1" dirty="0" smtClean="0"/>
              <a:t>confirm and your </a:t>
            </a:r>
            <a:r>
              <a:rPr lang="en-US" sz="1800" b="1" dirty="0" smtClean="0"/>
              <a:t>time sheet </a:t>
            </a:r>
            <a:r>
              <a:rPr lang="en-US" sz="1800" b="1" dirty="0" smtClean="0"/>
              <a:t>is now pending approval by a </a:t>
            </a:r>
          </a:p>
          <a:p>
            <a:pPr marL="457200" indent="-457200"/>
            <a:r>
              <a:rPr lang="en-US" sz="1800" b="1" dirty="0" smtClean="0"/>
              <a:t>supervisor.</a:t>
            </a:r>
          </a:p>
          <a:p>
            <a:pPr marL="457200" indent="-457200"/>
            <a:r>
              <a:rPr lang="en-US" sz="1800" b="1" dirty="0" smtClean="0"/>
              <a:t>   </a:t>
            </a:r>
          </a:p>
          <a:p>
            <a:pPr marL="457200" indent="-457200"/>
            <a:r>
              <a:rPr lang="en-US" sz="1800" b="1" dirty="0" smtClean="0"/>
              <a:t>Please Note:  You cannot access it again unless your supervisor</a:t>
            </a:r>
          </a:p>
          <a:p>
            <a:pPr marL="457200" indent="-457200"/>
            <a:r>
              <a:rPr lang="en-US" sz="1800" b="1" dirty="0" smtClean="0"/>
              <a:t>Rejects it.</a:t>
            </a:r>
            <a:endParaRPr lang="en-US" sz="1800" b="1" dirty="0"/>
          </a:p>
        </p:txBody>
      </p:sp>
      <p:pic>
        <p:nvPicPr>
          <p:cNvPr id="119814" name="Picture 6"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3" name="Picture 2"/>
          <p:cNvPicPr>
            <a:picLocks noChangeAspect="1"/>
          </p:cNvPicPr>
          <p:nvPr/>
        </p:nvPicPr>
        <p:blipFill>
          <a:blip r:embed="rId4" cstate="print"/>
          <a:stretch>
            <a:fillRect/>
          </a:stretch>
        </p:blipFill>
        <p:spPr>
          <a:xfrm>
            <a:off x="270456" y="1173162"/>
            <a:ext cx="8386181" cy="4163048"/>
          </a:xfrm>
          <a:prstGeom prst="rect">
            <a:avLst/>
          </a:prstGeom>
        </p:spPr>
      </p:pic>
      <p:sp>
        <p:nvSpPr>
          <p:cNvPr id="5" name="Slide Number Placeholder 4"/>
          <p:cNvSpPr>
            <a:spLocks noGrp="1"/>
          </p:cNvSpPr>
          <p:nvPr>
            <p:ph type="sldNum" sz="quarter" idx="12"/>
          </p:nvPr>
        </p:nvSpPr>
        <p:spPr/>
        <p:txBody>
          <a:bodyPr/>
          <a:lstStyle/>
          <a:p>
            <a:fld id="{11538341-ED86-4D4E-BC0B-C3967CEC142D}" type="slidenum">
              <a:rPr lang="en-US" smtClean="0"/>
              <a:pPr/>
              <a:t>22</a:t>
            </a:fld>
            <a:endParaRPr lang="en-US"/>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62" name="Picture 6" descr="MCj04124360000[1]"/>
          <p:cNvPicPr>
            <a:picLocks noChangeAspect="1" noChangeArrowheads="1"/>
          </p:cNvPicPr>
          <p:nvPr/>
        </p:nvPicPr>
        <p:blipFill>
          <a:blip r:embed="rId4" cstate="print"/>
          <a:srcRect/>
          <a:stretch>
            <a:fillRect/>
          </a:stretch>
        </p:blipFill>
        <p:spPr bwMode="auto">
          <a:xfrm>
            <a:off x="274638" y="715963"/>
            <a:ext cx="1903412" cy="2009775"/>
          </a:xfrm>
          <a:prstGeom prst="rect">
            <a:avLst/>
          </a:prstGeom>
          <a:noFill/>
        </p:spPr>
      </p:pic>
      <p:sp>
        <p:nvSpPr>
          <p:cNvPr id="121861" name="Rectangle 5"/>
          <p:cNvSpPr>
            <a:spLocks noChangeArrowheads="1"/>
          </p:cNvSpPr>
          <p:nvPr/>
        </p:nvSpPr>
        <p:spPr bwMode="auto">
          <a:xfrm>
            <a:off x="2027237" y="2316162"/>
            <a:ext cx="5181600" cy="2123658"/>
          </a:xfrm>
          <a:prstGeom prst="rect">
            <a:avLst/>
          </a:prstGeom>
          <a:noFill/>
          <a:ln w="9525">
            <a:noFill/>
            <a:miter lim="800000"/>
            <a:headEnd/>
            <a:tailEnd/>
          </a:ln>
          <a:effectLst/>
        </p:spPr>
        <p:txBody>
          <a:bodyPr wrap="square">
            <a:spAutoFit/>
          </a:bodyPr>
          <a:lstStyle/>
          <a:p>
            <a:pPr algn="ctr"/>
            <a:r>
              <a:rPr lang="en-US" sz="3600" b="1" dirty="0"/>
              <a:t>CONGRATULATIONS</a:t>
            </a:r>
            <a:r>
              <a:rPr lang="en-US" sz="3600" b="1" dirty="0" smtClean="0"/>
              <a:t>!</a:t>
            </a:r>
          </a:p>
          <a:p>
            <a:pPr algn="ctr"/>
            <a:endParaRPr lang="en-US" sz="3600" b="1" dirty="0"/>
          </a:p>
          <a:p>
            <a:pPr algn="ctr"/>
            <a:r>
              <a:rPr lang="en-US" b="1" dirty="0" smtClean="0"/>
              <a:t>Your Timesheet has been successfully submitted to your Supervisor for review/approval.</a:t>
            </a:r>
            <a:endParaRPr lang="en-US" b="1" dirty="0"/>
          </a:p>
        </p:txBody>
      </p:sp>
      <p:pic>
        <p:nvPicPr>
          <p:cNvPr id="121863" name="Picture 7" descr="MCj03049750000[1]"/>
          <p:cNvPicPr>
            <a:picLocks noChangeAspect="1" noChangeArrowheads="1"/>
          </p:cNvPicPr>
          <p:nvPr/>
        </p:nvPicPr>
        <p:blipFill>
          <a:blip r:embed="rId5" cstate="print"/>
          <a:srcRect/>
          <a:stretch>
            <a:fillRect/>
          </a:stretch>
        </p:blipFill>
        <p:spPr bwMode="auto">
          <a:xfrm>
            <a:off x="6827838" y="1082675"/>
            <a:ext cx="1844675" cy="1385888"/>
          </a:xfrm>
          <a:prstGeom prst="rect">
            <a:avLst/>
          </a:prstGeom>
          <a:noFill/>
        </p:spPr>
      </p:pic>
      <p:pic>
        <p:nvPicPr>
          <p:cNvPr id="121864" name="Picture 8" descr="MPj03847290000[1]"/>
          <p:cNvPicPr>
            <a:picLocks noChangeAspect="1" noChangeArrowheads="1"/>
          </p:cNvPicPr>
          <p:nvPr/>
        </p:nvPicPr>
        <p:blipFill>
          <a:blip r:embed="rId6" cstate="print"/>
          <a:srcRect/>
          <a:stretch>
            <a:fillRect/>
          </a:stretch>
        </p:blipFill>
        <p:spPr bwMode="auto">
          <a:xfrm>
            <a:off x="350838" y="3459163"/>
            <a:ext cx="1466850" cy="2816225"/>
          </a:xfrm>
          <a:prstGeom prst="rect">
            <a:avLst/>
          </a:prstGeom>
          <a:noFill/>
        </p:spPr>
      </p:pic>
      <p:pic>
        <p:nvPicPr>
          <p:cNvPr id="121865" name="Picture 9" descr="MCj04280710000[1]"/>
          <p:cNvPicPr>
            <a:picLocks noChangeAspect="1" noChangeArrowheads="1"/>
          </p:cNvPicPr>
          <p:nvPr/>
        </p:nvPicPr>
        <p:blipFill>
          <a:blip r:embed="rId7" cstate="print"/>
          <a:srcRect/>
          <a:stretch>
            <a:fillRect/>
          </a:stretch>
        </p:blipFill>
        <p:spPr bwMode="auto">
          <a:xfrm>
            <a:off x="6350000" y="3890963"/>
            <a:ext cx="1952625" cy="1558925"/>
          </a:xfrm>
          <a:prstGeom prst="rect">
            <a:avLst/>
          </a:prstGeom>
          <a:noFill/>
        </p:spPr>
      </p:pic>
      <p:sp>
        <p:nvSpPr>
          <p:cNvPr id="7" name="Slide Number Placeholder 6"/>
          <p:cNvSpPr>
            <a:spLocks noGrp="1"/>
          </p:cNvSpPr>
          <p:nvPr>
            <p:ph type="sldNum" sz="quarter" idx="12"/>
          </p:nvPr>
        </p:nvSpPr>
        <p:spPr/>
        <p:txBody>
          <a:bodyPr/>
          <a:lstStyle/>
          <a:p>
            <a:fld id="{11538341-ED86-4D4E-BC0B-C3967CEC142D}" type="slidenum">
              <a:rPr lang="en-US" smtClean="0"/>
              <a:pPr/>
              <a:t>23</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1861"/>
                                        </p:tgtEl>
                                        <p:attrNameLst>
                                          <p:attrName>style.visibility</p:attrName>
                                        </p:attrNameLst>
                                      </p:cBhvr>
                                      <p:to>
                                        <p:strVal val="visible"/>
                                      </p:to>
                                    </p:set>
                                    <p:anim calcmode="lin" valueType="num">
                                      <p:cBhvr>
                                        <p:cTn id="7" dur="1000" fill="hold"/>
                                        <p:tgtEl>
                                          <p:spTgt spid="121861"/>
                                        </p:tgtEl>
                                        <p:attrNameLst>
                                          <p:attrName>ppt_w</p:attrName>
                                        </p:attrNameLst>
                                      </p:cBhvr>
                                      <p:tavLst>
                                        <p:tav tm="0">
                                          <p:val>
                                            <p:fltVal val="0"/>
                                          </p:val>
                                        </p:tav>
                                        <p:tav tm="100000">
                                          <p:val>
                                            <p:strVal val="#ppt_w"/>
                                          </p:val>
                                        </p:tav>
                                      </p:tavLst>
                                    </p:anim>
                                    <p:anim calcmode="lin" valueType="num">
                                      <p:cBhvr>
                                        <p:cTn id="8" dur="1000" fill="hold"/>
                                        <p:tgtEl>
                                          <p:spTgt spid="121861"/>
                                        </p:tgtEl>
                                        <p:attrNameLst>
                                          <p:attrName>ppt_h</p:attrName>
                                        </p:attrNameLst>
                                      </p:cBhvr>
                                      <p:tavLst>
                                        <p:tav tm="0">
                                          <p:val>
                                            <p:fltVal val="0"/>
                                          </p:val>
                                        </p:tav>
                                        <p:tav tm="100000">
                                          <p:val>
                                            <p:strVal val="#ppt_h"/>
                                          </p:val>
                                        </p:tav>
                                      </p:tavLst>
                                    </p:anim>
                                    <p:anim calcmode="lin" valueType="num">
                                      <p:cBhvr>
                                        <p:cTn id="9" dur="1000" fill="hold"/>
                                        <p:tgtEl>
                                          <p:spTgt spid="121861"/>
                                        </p:tgtEl>
                                        <p:attrNameLst>
                                          <p:attrName>style.rotation</p:attrName>
                                        </p:attrNameLst>
                                      </p:cBhvr>
                                      <p:tavLst>
                                        <p:tav tm="0">
                                          <p:val>
                                            <p:fltVal val="360"/>
                                          </p:val>
                                        </p:tav>
                                        <p:tav tm="100000">
                                          <p:val>
                                            <p:fltVal val="0"/>
                                          </p:val>
                                        </p:tav>
                                      </p:tavLst>
                                    </p:anim>
                                    <p:animEffect transition="in" filter="fade">
                                      <p:cBhvr>
                                        <p:cTn id="10" dur="1000"/>
                                        <p:tgtEl>
                                          <p:spTgt spid="121861"/>
                                        </p:tgtEl>
                                      </p:cBhvr>
                                    </p:animEffect>
                                  </p:childTnLst>
                                  <p:subTnLst>
                                    <p:audio>
                                      <p:cMediaNode vol="65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11" fill="hold">
                            <p:stCondLst>
                              <p:cond delay="1000"/>
                            </p:stCondLst>
                            <p:childTnLst>
                              <p:par>
                                <p:cTn id="12" presetID="32" presetClass="emph" presetSubtype="0" repeatCount="10000" fill="hold" nodeType="afterEffect">
                                  <p:stCondLst>
                                    <p:cond delay="0"/>
                                  </p:stCondLst>
                                  <p:childTnLst>
                                    <p:animClr clrSpc="rgb" dir="cw">
                                      <p:cBhvr override="childStyle">
                                        <p:cTn id="13" dur="100" fill="hold"/>
                                        <p:tgtEl>
                                          <p:spTgt spid="121865"/>
                                        </p:tgtEl>
                                        <p:attrNameLst>
                                          <p:attrName>style.color</p:attrName>
                                        </p:attrNameLst>
                                      </p:cBhvr>
                                      <p:to>
                                        <a:schemeClr val="bg1"/>
                                      </p:to>
                                    </p:animClr>
                                    <p:animClr clrSpc="rgb" dir="cw">
                                      <p:cBhvr>
                                        <p:cTn id="14" dur="100" fill="hold"/>
                                        <p:tgtEl>
                                          <p:spTgt spid="121865"/>
                                        </p:tgtEl>
                                        <p:attrNameLst>
                                          <p:attrName>fillcolor</p:attrName>
                                        </p:attrNameLst>
                                      </p:cBhvr>
                                      <p:to>
                                        <a:schemeClr val="bg1"/>
                                      </p:to>
                                    </p:animClr>
                                    <p:set>
                                      <p:cBhvr>
                                        <p:cTn id="15" dur="100" fill="hold"/>
                                        <p:tgtEl>
                                          <p:spTgt spid="121865"/>
                                        </p:tgtEl>
                                        <p:attrNameLst>
                                          <p:attrName>fill.type</p:attrName>
                                        </p:attrNameLst>
                                      </p:cBhvr>
                                      <p:to>
                                        <p:strVal val="solid"/>
                                      </p:to>
                                    </p:set>
                                    <p:set>
                                      <p:cBhvr>
                                        <p:cTn id="16" dur="100" fill="hold"/>
                                        <p:tgtEl>
                                          <p:spTgt spid="121865"/>
                                        </p:tgtEl>
                                        <p:attrNameLst>
                                          <p:attrName>fill.on</p:attrName>
                                        </p:attrNameLst>
                                      </p:cBhvr>
                                      <p:to>
                                        <p:strVal val="true"/>
                                      </p:to>
                                    </p:set>
                                    <p:animRot by="120000">
                                      <p:cBhvr>
                                        <p:cTn id="17" dur="100" fill="hold">
                                          <p:stCondLst>
                                            <p:cond delay="0"/>
                                          </p:stCondLst>
                                        </p:cTn>
                                        <p:tgtEl>
                                          <p:spTgt spid="121865"/>
                                        </p:tgtEl>
                                        <p:attrNameLst>
                                          <p:attrName>r</p:attrName>
                                        </p:attrNameLst>
                                      </p:cBhvr>
                                    </p:animRot>
                                    <p:animRot by="-240000">
                                      <p:cBhvr>
                                        <p:cTn id="18" dur="200" fill="hold">
                                          <p:stCondLst>
                                            <p:cond delay="200"/>
                                          </p:stCondLst>
                                        </p:cTn>
                                        <p:tgtEl>
                                          <p:spTgt spid="121865"/>
                                        </p:tgtEl>
                                        <p:attrNameLst>
                                          <p:attrName>r</p:attrName>
                                        </p:attrNameLst>
                                      </p:cBhvr>
                                    </p:animRot>
                                    <p:animRot by="240000">
                                      <p:cBhvr>
                                        <p:cTn id="19" dur="200" fill="hold">
                                          <p:stCondLst>
                                            <p:cond delay="400"/>
                                          </p:stCondLst>
                                        </p:cTn>
                                        <p:tgtEl>
                                          <p:spTgt spid="121865"/>
                                        </p:tgtEl>
                                        <p:attrNameLst>
                                          <p:attrName>r</p:attrName>
                                        </p:attrNameLst>
                                      </p:cBhvr>
                                    </p:animRot>
                                    <p:animRot by="-240000">
                                      <p:cBhvr>
                                        <p:cTn id="20" dur="200" fill="hold">
                                          <p:stCondLst>
                                            <p:cond delay="600"/>
                                          </p:stCondLst>
                                        </p:cTn>
                                        <p:tgtEl>
                                          <p:spTgt spid="121865"/>
                                        </p:tgtEl>
                                        <p:attrNameLst>
                                          <p:attrName>r</p:attrName>
                                        </p:attrNameLst>
                                      </p:cBhvr>
                                    </p:animRot>
                                    <p:animRot by="120000">
                                      <p:cBhvr>
                                        <p:cTn id="21" dur="200" fill="hold">
                                          <p:stCondLst>
                                            <p:cond delay="800"/>
                                          </p:stCondLst>
                                        </p:cTn>
                                        <p:tgtEl>
                                          <p:spTgt spid="121865"/>
                                        </p:tgtEl>
                                        <p:attrNameLst>
                                          <p:attrName>r</p:attrName>
                                        </p:attrNameLst>
                                      </p:cBhvr>
                                    </p:animRot>
                                  </p:childTnLst>
                                </p:cTn>
                              </p:par>
                              <p:par>
                                <p:cTn id="22" presetID="32" presetClass="emph" presetSubtype="0" repeatCount="10000" fill="hold" nodeType="withEffect">
                                  <p:stCondLst>
                                    <p:cond delay="0"/>
                                  </p:stCondLst>
                                  <p:childTnLst>
                                    <p:animClr clrSpc="rgb" dir="cw">
                                      <p:cBhvr override="childStyle">
                                        <p:cTn id="23" dur="100" fill="hold"/>
                                        <p:tgtEl>
                                          <p:spTgt spid="121863"/>
                                        </p:tgtEl>
                                        <p:attrNameLst>
                                          <p:attrName>style.color</p:attrName>
                                        </p:attrNameLst>
                                      </p:cBhvr>
                                      <p:to>
                                        <a:schemeClr val="bg1"/>
                                      </p:to>
                                    </p:animClr>
                                    <p:animClr clrSpc="rgb" dir="cw">
                                      <p:cBhvr>
                                        <p:cTn id="24" dur="100" fill="hold"/>
                                        <p:tgtEl>
                                          <p:spTgt spid="121863"/>
                                        </p:tgtEl>
                                        <p:attrNameLst>
                                          <p:attrName>fillcolor</p:attrName>
                                        </p:attrNameLst>
                                      </p:cBhvr>
                                      <p:to>
                                        <a:schemeClr val="bg1"/>
                                      </p:to>
                                    </p:animClr>
                                    <p:set>
                                      <p:cBhvr>
                                        <p:cTn id="25" dur="100" fill="hold"/>
                                        <p:tgtEl>
                                          <p:spTgt spid="121863"/>
                                        </p:tgtEl>
                                        <p:attrNameLst>
                                          <p:attrName>fill.type</p:attrName>
                                        </p:attrNameLst>
                                      </p:cBhvr>
                                      <p:to>
                                        <p:strVal val="solid"/>
                                      </p:to>
                                    </p:set>
                                    <p:set>
                                      <p:cBhvr>
                                        <p:cTn id="26" dur="100" fill="hold"/>
                                        <p:tgtEl>
                                          <p:spTgt spid="121863"/>
                                        </p:tgtEl>
                                        <p:attrNameLst>
                                          <p:attrName>fill.on</p:attrName>
                                        </p:attrNameLst>
                                      </p:cBhvr>
                                      <p:to>
                                        <p:strVal val="true"/>
                                      </p:to>
                                    </p:set>
                                    <p:animRot by="120000">
                                      <p:cBhvr>
                                        <p:cTn id="27" dur="100" fill="hold">
                                          <p:stCondLst>
                                            <p:cond delay="0"/>
                                          </p:stCondLst>
                                        </p:cTn>
                                        <p:tgtEl>
                                          <p:spTgt spid="121863"/>
                                        </p:tgtEl>
                                        <p:attrNameLst>
                                          <p:attrName>r</p:attrName>
                                        </p:attrNameLst>
                                      </p:cBhvr>
                                    </p:animRot>
                                    <p:animRot by="-240000">
                                      <p:cBhvr>
                                        <p:cTn id="28" dur="200" fill="hold">
                                          <p:stCondLst>
                                            <p:cond delay="200"/>
                                          </p:stCondLst>
                                        </p:cTn>
                                        <p:tgtEl>
                                          <p:spTgt spid="121863"/>
                                        </p:tgtEl>
                                        <p:attrNameLst>
                                          <p:attrName>r</p:attrName>
                                        </p:attrNameLst>
                                      </p:cBhvr>
                                    </p:animRot>
                                    <p:animRot by="240000">
                                      <p:cBhvr>
                                        <p:cTn id="29" dur="200" fill="hold">
                                          <p:stCondLst>
                                            <p:cond delay="400"/>
                                          </p:stCondLst>
                                        </p:cTn>
                                        <p:tgtEl>
                                          <p:spTgt spid="121863"/>
                                        </p:tgtEl>
                                        <p:attrNameLst>
                                          <p:attrName>r</p:attrName>
                                        </p:attrNameLst>
                                      </p:cBhvr>
                                    </p:animRot>
                                    <p:animRot by="-240000">
                                      <p:cBhvr>
                                        <p:cTn id="30" dur="200" fill="hold">
                                          <p:stCondLst>
                                            <p:cond delay="600"/>
                                          </p:stCondLst>
                                        </p:cTn>
                                        <p:tgtEl>
                                          <p:spTgt spid="121863"/>
                                        </p:tgtEl>
                                        <p:attrNameLst>
                                          <p:attrName>r</p:attrName>
                                        </p:attrNameLst>
                                      </p:cBhvr>
                                    </p:animRot>
                                    <p:animRot by="120000">
                                      <p:cBhvr>
                                        <p:cTn id="31" dur="200" fill="hold">
                                          <p:stCondLst>
                                            <p:cond delay="800"/>
                                          </p:stCondLst>
                                        </p:cTn>
                                        <p:tgtEl>
                                          <p:spTgt spid="121863"/>
                                        </p:tgtEl>
                                        <p:attrNameLst>
                                          <p:attrName>r</p:attrName>
                                        </p:attrNameLst>
                                      </p:cBhvr>
                                    </p:animRot>
                                  </p:childTnLst>
                                </p:cTn>
                              </p:par>
                              <p:par>
                                <p:cTn id="32" presetID="32" presetClass="emph" presetSubtype="0" repeatCount="10000" fill="hold" nodeType="withEffect">
                                  <p:stCondLst>
                                    <p:cond delay="0"/>
                                  </p:stCondLst>
                                  <p:childTnLst>
                                    <p:animClr clrSpc="rgb" dir="cw">
                                      <p:cBhvr override="childStyle">
                                        <p:cTn id="33" dur="100" fill="hold"/>
                                        <p:tgtEl>
                                          <p:spTgt spid="121862"/>
                                        </p:tgtEl>
                                        <p:attrNameLst>
                                          <p:attrName>style.color</p:attrName>
                                        </p:attrNameLst>
                                      </p:cBhvr>
                                      <p:to>
                                        <a:schemeClr val="bg1"/>
                                      </p:to>
                                    </p:animClr>
                                    <p:animClr clrSpc="rgb" dir="cw">
                                      <p:cBhvr>
                                        <p:cTn id="34" dur="100" fill="hold"/>
                                        <p:tgtEl>
                                          <p:spTgt spid="121862"/>
                                        </p:tgtEl>
                                        <p:attrNameLst>
                                          <p:attrName>fillcolor</p:attrName>
                                        </p:attrNameLst>
                                      </p:cBhvr>
                                      <p:to>
                                        <a:schemeClr val="bg1"/>
                                      </p:to>
                                    </p:animClr>
                                    <p:set>
                                      <p:cBhvr>
                                        <p:cTn id="35" dur="100" fill="hold"/>
                                        <p:tgtEl>
                                          <p:spTgt spid="121862"/>
                                        </p:tgtEl>
                                        <p:attrNameLst>
                                          <p:attrName>fill.type</p:attrName>
                                        </p:attrNameLst>
                                      </p:cBhvr>
                                      <p:to>
                                        <p:strVal val="solid"/>
                                      </p:to>
                                    </p:set>
                                    <p:set>
                                      <p:cBhvr>
                                        <p:cTn id="36" dur="100" fill="hold"/>
                                        <p:tgtEl>
                                          <p:spTgt spid="121862"/>
                                        </p:tgtEl>
                                        <p:attrNameLst>
                                          <p:attrName>fill.on</p:attrName>
                                        </p:attrNameLst>
                                      </p:cBhvr>
                                      <p:to>
                                        <p:strVal val="true"/>
                                      </p:to>
                                    </p:set>
                                    <p:animRot by="120000">
                                      <p:cBhvr>
                                        <p:cTn id="37" dur="100" fill="hold">
                                          <p:stCondLst>
                                            <p:cond delay="0"/>
                                          </p:stCondLst>
                                        </p:cTn>
                                        <p:tgtEl>
                                          <p:spTgt spid="121862"/>
                                        </p:tgtEl>
                                        <p:attrNameLst>
                                          <p:attrName>r</p:attrName>
                                        </p:attrNameLst>
                                      </p:cBhvr>
                                    </p:animRot>
                                    <p:animRot by="-240000">
                                      <p:cBhvr>
                                        <p:cTn id="38" dur="200" fill="hold">
                                          <p:stCondLst>
                                            <p:cond delay="200"/>
                                          </p:stCondLst>
                                        </p:cTn>
                                        <p:tgtEl>
                                          <p:spTgt spid="121862"/>
                                        </p:tgtEl>
                                        <p:attrNameLst>
                                          <p:attrName>r</p:attrName>
                                        </p:attrNameLst>
                                      </p:cBhvr>
                                    </p:animRot>
                                    <p:animRot by="240000">
                                      <p:cBhvr>
                                        <p:cTn id="39" dur="200" fill="hold">
                                          <p:stCondLst>
                                            <p:cond delay="400"/>
                                          </p:stCondLst>
                                        </p:cTn>
                                        <p:tgtEl>
                                          <p:spTgt spid="121862"/>
                                        </p:tgtEl>
                                        <p:attrNameLst>
                                          <p:attrName>r</p:attrName>
                                        </p:attrNameLst>
                                      </p:cBhvr>
                                    </p:animRot>
                                    <p:animRot by="-240000">
                                      <p:cBhvr>
                                        <p:cTn id="40" dur="200" fill="hold">
                                          <p:stCondLst>
                                            <p:cond delay="600"/>
                                          </p:stCondLst>
                                        </p:cTn>
                                        <p:tgtEl>
                                          <p:spTgt spid="121862"/>
                                        </p:tgtEl>
                                        <p:attrNameLst>
                                          <p:attrName>r</p:attrName>
                                        </p:attrNameLst>
                                      </p:cBhvr>
                                    </p:animRot>
                                    <p:animRot by="120000">
                                      <p:cBhvr>
                                        <p:cTn id="41" dur="200" fill="hold">
                                          <p:stCondLst>
                                            <p:cond delay="800"/>
                                          </p:stCondLst>
                                        </p:cTn>
                                        <p:tgtEl>
                                          <p:spTgt spid="121862"/>
                                        </p:tgtEl>
                                        <p:attrNameLst>
                                          <p:attrName>r</p:attrName>
                                        </p:attrNameLst>
                                      </p:cBhvr>
                                    </p:animRot>
                                  </p:childTnLst>
                                </p:cTn>
                              </p:par>
                              <p:par>
                                <p:cTn id="42" presetID="32" presetClass="emph" presetSubtype="0" repeatCount="10000" fill="hold" nodeType="withEffect">
                                  <p:stCondLst>
                                    <p:cond delay="0"/>
                                  </p:stCondLst>
                                  <p:childTnLst>
                                    <p:animClr clrSpc="rgb" dir="cw">
                                      <p:cBhvr override="childStyle">
                                        <p:cTn id="43" dur="100" fill="hold"/>
                                        <p:tgtEl>
                                          <p:spTgt spid="121864"/>
                                        </p:tgtEl>
                                        <p:attrNameLst>
                                          <p:attrName>style.color</p:attrName>
                                        </p:attrNameLst>
                                      </p:cBhvr>
                                      <p:to>
                                        <a:schemeClr val="bg1"/>
                                      </p:to>
                                    </p:animClr>
                                    <p:animClr clrSpc="rgb" dir="cw">
                                      <p:cBhvr>
                                        <p:cTn id="44" dur="100" fill="hold"/>
                                        <p:tgtEl>
                                          <p:spTgt spid="121864"/>
                                        </p:tgtEl>
                                        <p:attrNameLst>
                                          <p:attrName>fillcolor</p:attrName>
                                        </p:attrNameLst>
                                      </p:cBhvr>
                                      <p:to>
                                        <a:schemeClr val="bg1"/>
                                      </p:to>
                                    </p:animClr>
                                    <p:set>
                                      <p:cBhvr>
                                        <p:cTn id="45" dur="100" fill="hold"/>
                                        <p:tgtEl>
                                          <p:spTgt spid="121864"/>
                                        </p:tgtEl>
                                        <p:attrNameLst>
                                          <p:attrName>fill.type</p:attrName>
                                        </p:attrNameLst>
                                      </p:cBhvr>
                                      <p:to>
                                        <p:strVal val="solid"/>
                                      </p:to>
                                    </p:set>
                                    <p:set>
                                      <p:cBhvr>
                                        <p:cTn id="46" dur="100" fill="hold"/>
                                        <p:tgtEl>
                                          <p:spTgt spid="121864"/>
                                        </p:tgtEl>
                                        <p:attrNameLst>
                                          <p:attrName>fill.on</p:attrName>
                                        </p:attrNameLst>
                                      </p:cBhvr>
                                      <p:to>
                                        <p:strVal val="true"/>
                                      </p:to>
                                    </p:set>
                                    <p:animRot by="120000">
                                      <p:cBhvr>
                                        <p:cTn id="47" dur="100" fill="hold">
                                          <p:stCondLst>
                                            <p:cond delay="0"/>
                                          </p:stCondLst>
                                        </p:cTn>
                                        <p:tgtEl>
                                          <p:spTgt spid="121864"/>
                                        </p:tgtEl>
                                        <p:attrNameLst>
                                          <p:attrName>r</p:attrName>
                                        </p:attrNameLst>
                                      </p:cBhvr>
                                    </p:animRot>
                                    <p:animRot by="-240000">
                                      <p:cBhvr>
                                        <p:cTn id="48" dur="200" fill="hold">
                                          <p:stCondLst>
                                            <p:cond delay="200"/>
                                          </p:stCondLst>
                                        </p:cTn>
                                        <p:tgtEl>
                                          <p:spTgt spid="121864"/>
                                        </p:tgtEl>
                                        <p:attrNameLst>
                                          <p:attrName>r</p:attrName>
                                        </p:attrNameLst>
                                      </p:cBhvr>
                                    </p:animRot>
                                    <p:animRot by="240000">
                                      <p:cBhvr>
                                        <p:cTn id="49" dur="200" fill="hold">
                                          <p:stCondLst>
                                            <p:cond delay="400"/>
                                          </p:stCondLst>
                                        </p:cTn>
                                        <p:tgtEl>
                                          <p:spTgt spid="121864"/>
                                        </p:tgtEl>
                                        <p:attrNameLst>
                                          <p:attrName>r</p:attrName>
                                        </p:attrNameLst>
                                      </p:cBhvr>
                                    </p:animRot>
                                    <p:animRot by="-240000">
                                      <p:cBhvr>
                                        <p:cTn id="50" dur="200" fill="hold">
                                          <p:stCondLst>
                                            <p:cond delay="600"/>
                                          </p:stCondLst>
                                        </p:cTn>
                                        <p:tgtEl>
                                          <p:spTgt spid="121864"/>
                                        </p:tgtEl>
                                        <p:attrNameLst>
                                          <p:attrName>r</p:attrName>
                                        </p:attrNameLst>
                                      </p:cBhvr>
                                    </p:animRot>
                                    <p:animRot by="120000">
                                      <p:cBhvr>
                                        <p:cTn id="51" dur="200" fill="hold">
                                          <p:stCondLst>
                                            <p:cond delay="800"/>
                                          </p:stCondLst>
                                        </p:cTn>
                                        <p:tgtEl>
                                          <p:spTgt spid="1218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08037" y="411162"/>
            <a:ext cx="7543800" cy="400110"/>
          </a:xfrm>
          <a:prstGeom prst="rect">
            <a:avLst/>
          </a:prstGeom>
          <a:noFill/>
        </p:spPr>
        <p:txBody>
          <a:bodyPr wrap="square" rtlCol="0">
            <a:spAutoFit/>
          </a:bodyPr>
          <a:lstStyle/>
          <a:p>
            <a:endParaRPr lang="en-US" dirty="0"/>
          </a:p>
        </p:txBody>
      </p:sp>
      <p:sp>
        <p:nvSpPr>
          <p:cNvPr id="1027" name="Rectangle 3"/>
          <p:cNvSpPr>
            <a:spLocks noChangeArrowheads="1"/>
          </p:cNvSpPr>
          <p:nvPr/>
        </p:nvSpPr>
        <p:spPr bwMode="auto">
          <a:xfrm>
            <a:off x="503237" y="2689562"/>
            <a:ext cx="8534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350837" y="705621"/>
            <a:ext cx="8534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Calibri" pitchFamily="34" charset="0"/>
                <a:cs typeface="Times New Roman" pitchFamily="18" charset="0"/>
              </a:rPr>
              <a:t>Misc. Info and FAQ’s: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rPr>
              <a:t>Students with at least one active job will receive an automatic </a:t>
            </a:r>
            <a:r>
              <a:rPr kumimoji="0" lang="en-US" sz="1200" b="1" i="0" u="none" strike="noStrike" cap="none" normalizeH="0" baseline="0" dirty="0" smtClean="0">
                <a:ln>
                  <a:noFill/>
                </a:ln>
                <a:solidFill>
                  <a:schemeClr val="tx1"/>
                </a:solidFill>
                <a:effectLst/>
                <a:latin typeface="+mn-lt"/>
                <a:ea typeface="Calibri" pitchFamily="34" charset="0"/>
                <a:cs typeface="Times New Roman" pitchFamily="18" charset="0"/>
              </a:rPr>
              <a:t>email reminder each pay period 48 hours in advance of the time sheet due date</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rPr>
              <a:t>. If a timesheet is submitted late, it will be paid on the next applicable pay date. Repeated failure to submit time sheets in a timely manner may result in termination from the Work Study (WS) program.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Calibri" pitchFamily="34" charset="0"/>
                <a:cs typeface="Times New Roman" pitchFamily="18" charset="0"/>
              </a:rPr>
              <a:t>Students will see an alert once they are within $200 of earning their Work Study award for the year</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rPr>
              <a:t>. Remember, the award amounts are set up for WS as the fall/spring combined value, not for one semester. The only time an award would be posted for one semester is if the student is expected to be enrolled for only one semester, not two.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Calibri" pitchFamily="34" charset="0"/>
                <a:cs typeface="Times New Roman" pitchFamily="18" charset="0"/>
              </a:rPr>
              <a:t>Students may not work in excess of 20 hours per week (Monday-Sunday timeframe) at any point during the enrolled academic year, all jobs combined. </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rPr>
              <a:t>If you attempt to submit hours that exceed that limit (all jobs combined), you will see an error message. You </a:t>
            </a:r>
            <a:r>
              <a:rPr kumimoji="0" lang="en-US" sz="1200" b="1" i="0" u="none" strike="noStrike" cap="none" normalizeH="0" baseline="0" dirty="0" smtClean="0">
                <a:ln>
                  <a:noFill/>
                </a:ln>
                <a:solidFill>
                  <a:schemeClr val="tx1"/>
                </a:solidFill>
                <a:effectLst/>
                <a:latin typeface="+mn-lt"/>
                <a:ea typeface="Calibri" pitchFamily="34" charset="0"/>
                <a:cs typeface="Times New Roman" pitchFamily="18" charset="0"/>
              </a:rPr>
              <a:t>must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rPr>
              <a:t> contact the Financial Aid Office if this occurs.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Calibri" pitchFamily="34" charset="0"/>
                <a:cs typeface="Times New Roman" pitchFamily="18" charset="0"/>
              </a:rPr>
              <a:t>Every pay period, you must log in to either enter your worked time or “dismiss” a timesheet for each job</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rPr>
              <a:t>. If you did not work at all for any job, you must formally indicate you have no hours by “dismissing” the timesheet. Otherwise, it will appear to us you are delinquent in submitting your timesheet. Let us know if you permanently stop working for a specific job and we can make it inactive.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rPr>
              <a:t>If you see a mistake in your timesheet once you have submitted it, you must contact your supervisor to make a correction for you.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mn-lt"/>
                <a:cs typeface="Arial" pitchFamily="34" charset="0"/>
              </a:rPr>
              <a:t>Be sure to review and comply with all aspects of the </a:t>
            </a:r>
            <a:r>
              <a:rPr lang="en-US" sz="1200" b="1" dirty="0" smtClean="0">
                <a:latin typeface="+mn-lt"/>
                <a:cs typeface="Arial" pitchFamily="34" charset="0"/>
              </a:rPr>
              <a:t>Student Employment Handbook</a:t>
            </a:r>
            <a:r>
              <a:rPr lang="en-US" sz="1200" dirty="0" smtClean="0">
                <a:latin typeface="+mn-lt"/>
                <a:cs typeface="Arial" pitchFamily="34" charset="0"/>
              </a:rPr>
              <a:t>, also linked on the main student page here on </a:t>
            </a:r>
            <a:r>
              <a:rPr lang="en-US" sz="1200" dirty="0" err="1" smtClean="0">
                <a:latin typeface="+mn-lt"/>
                <a:cs typeface="Arial" pitchFamily="34" charset="0"/>
              </a:rPr>
              <a:t>TimesheetX</a:t>
            </a:r>
            <a:r>
              <a:rPr lang="en-US" sz="1200" dirty="0" smtClean="0">
                <a:latin typeface="+mn-lt"/>
                <a:cs typeface="Arial" pitchFamily="34" charset="0"/>
              </a:rPr>
              <a:t>.</a:t>
            </a:r>
            <a:endParaRPr lang="en-US" sz="1200" dirty="0" smtClean="0">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rPr>
              <a:t>Any</a:t>
            </a:r>
            <a:r>
              <a:rPr kumimoji="0" lang="en-US" sz="1200" b="1" i="0" u="none" strike="noStrike" cap="none" normalizeH="0" baseline="0" dirty="0" smtClean="0">
                <a:ln>
                  <a:noFill/>
                </a:ln>
                <a:solidFill>
                  <a:schemeClr val="tx1"/>
                </a:solidFill>
                <a:effectLst/>
                <a:latin typeface="+mn-lt"/>
                <a:ea typeface="Calibri" pitchFamily="34" charset="0"/>
                <a:cs typeface="Times New Roman" pitchFamily="18" charset="0"/>
              </a:rPr>
              <a:t> questions</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rPr>
              <a:t>, please contact Kristie Gripp or Lindsey Sobeck in the Financial Aid Office via the “Contact Us” form on the left </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rPr>
              <a:t>NavBar</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rPr>
              <a:t> within </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rPr>
              <a:t>TimesheetX</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rPr>
              <a:t>. For Non Work Study questions, contact Cynthia Wochner, Payroll Manager, via that “Contact Us” option. </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9" name="Slide Number Placeholder 8"/>
          <p:cNvSpPr>
            <a:spLocks noGrp="1"/>
          </p:cNvSpPr>
          <p:nvPr>
            <p:ph type="sldNum" sz="quarter" idx="12"/>
          </p:nvPr>
        </p:nvSpPr>
        <p:spPr/>
        <p:txBody>
          <a:bodyPr/>
          <a:lstStyle/>
          <a:p>
            <a:fld id="{11538341-ED86-4D4E-BC0B-C3967CEC142D}" type="slidenum">
              <a:rPr lang="en-US" smtClean="0"/>
              <a:pPr/>
              <a:t>24</a:t>
            </a:fld>
            <a:endParaRPr lang="en-US"/>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36" name="Text Box 12"/>
          <p:cNvSpPr txBox="1">
            <a:spLocks noChangeArrowheads="1"/>
          </p:cNvSpPr>
          <p:nvPr/>
        </p:nvSpPr>
        <p:spPr bwMode="auto">
          <a:xfrm>
            <a:off x="427038" y="1063625"/>
            <a:ext cx="7391400" cy="1374775"/>
          </a:xfrm>
          <a:prstGeom prst="rect">
            <a:avLst/>
          </a:prstGeom>
          <a:noFill/>
          <a:ln w="9525">
            <a:noFill/>
            <a:miter lim="800000"/>
            <a:headEnd/>
            <a:tailEnd/>
          </a:ln>
          <a:effectLst/>
        </p:spPr>
        <p:txBody>
          <a:bodyPr>
            <a:spAutoFit/>
          </a:bodyPr>
          <a:lstStyle/>
          <a:p>
            <a:pPr marL="463550" indent="-463550">
              <a:lnSpc>
                <a:spcPct val="150000"/>
              </a:lnSpc>
            </a:pPr>
            <a:r>
              <a:rPr lang="en-US" sz="2800" b="1" dirty="0"/>
              <a:t>Student Employment - </a:t>
            </a:r>
            <a:r>
              <a:rPr lang="en-US" sz="2800" b="1" dirty="0" err="1" smtClean="0"/>
              <a:t>TimesheetX</a:t>
            </a:r>
            <a:endParaRPr lang="en-US" sz="2800" b="1" dirty="0"/>
          </a:p>
          <a:p>
            <a:pPr marL="463550" indent="-463550">
              <a:lnSpc>
                <a:spcPct val="150000"/>
              </a:lnSpc>
            </a:pPr>
            <a:r>
              <a:rPr lang="en-US" sz="2800" dirty="0"/>
              <a:t>Benefits for Students:</a:t>
            </a:r>
          </a:p>
        </p:txBody>
      </p:sp>
      <p:sp>
        <p:nvSpPr>
          <p:cNvPr id="26637" name="Rectangle 13"/>
          <p:cNvSpPr>
            <a:spLocks noGrp="1" noChangeArrowheads="1"/>
          </p:cNvSpPr>
          <p:nvPr>
            <p:ph type="body" sz="half" idx="1"/>
          </p:nvPr>
        </p:nvSpPr>
        <p:spPr>
          <a:xfrm>
            <a:off x="122238" y="2773363"/>
            <a:ext cx="3810000" cy="4114800"/>
          </a:xfrm>
          <a:noFill/>
          <a:ln/>
        </p:spPr>
        <p:txBody>
          <a:bodyPr/>
          <a:lstStyle/>
          <a:p>
            <a:pPr lvl="1">
              <a:buFontTx/>
              <a:buChar char="•"/>
            </a:pPr>
            <a:r>
              <a:rPr lang="en-US" sz="2000"/>
              <a:t>Automated notices</a:t>
            </a:r>
          </a:p>
          <a:p>
            <a:pPr lvl="1">
              <a:buFontTx/>
              <a:buChar char="•"/>
            </a:pPr>
            <a:r>
              <a:rPr lang="en-US" sz="2000"/>
              <a:t>Award balance display</a:t>
            </a:r>
          </a:p>
          <a:p>
            <a:pPr lvl="1">
              <a:buFontTx/>
              <a:buChar char="•"/>
            </a:pPr>
            <a:r>
              <a:rPr lang="en-US" sz="2000"/>
              <a:t>Never a lost time sheet</a:t>
            </a:r>
          </a:p>
          <a:p>
            <a:pPr lvl="1">
              <a:buFontTx/>
              <a:buChar char="•"/>
            </a:pPr>
            <a:r>
              <a:rPr lang="en-US" sz="2000"/>
              <a:t>Web accessibility</a:t>
            </a:r>
          </a:p>
          <a:p>
            <a:pPr lvl="1">
              <a:buFontTx/>
              <a:buChar char="•"/>
            </a:pPr>
            <a:r>
              <a:rPr lang="en-US" sz="2000"/>
              <a:t>Eliminated paper forms</a:t>
            </a:r>
          </a:p>
          <a:p>
            <a:pPr lvl="1">
              <a:buFontTx/>
              <a:buChar char="•"/>
            </a:pPr>
            <a:r>
              <a:rPr lang="en-US" sz="2000"/>
              <a:t>Full work history</a:t>
            </a:r>
          </a:p>
          <a:p>
            <a:pPr lvl="1">
              <a:buFontTx/>
              <a:buChar char="•"/>
            </a:pPr>
            <a:r>
              <a:rPr lang="en-US" sz="2000"/>
              <a:t>Deadline reminders</a:t>
            </a:r>
          </a:p>
        </p:txBody>
      </p:sp>
      <p:pic>
        <p:nvPicPr>
          <p:cNvPr id="26638" name="Picture 14" descr="Logo"/>
          <p:cNvPicPr>
            <a:picLocks noChangeAspect="1" noChangeArrowheads="1"/>
          </p:cNvPicPr>
          <p:nvPr/>
        </p:nvPicPr>
        <p:blipFill>
          <a:blip r:embed="rId3" cstate="print"/>
          <a:srcRect/>
          <a:stretch>
            <a:fillRect/>
          </a:stretch>
        </p:blipFill>
        <p:spPr bwMode="auto">
          <a:xfrm>
            <a:off x="503238" y="536575"/>
            <a:ext cx="2438400" cy="560388"/>
          </a:xfrm>
          <a:prstGeom prst="rect">
            <a:avLst/>
          </a:prstGeom>
          <a:noFill/>
        </p:spPr>
      </p:pic>
      <p:sp>
        <p:nvSpPr>
          <p:cNvPr id="5" name="Slide Number Placeholder 4"/>
          <p:cNvSpPr>
            <a:spLocks noGrp="1"/>
          </p:cNvSpPr>
          <p:nvPr>
            <p:ph type="sldNum" sz="quarter" idx="12"/>
          </p:nvPr>
        </p:nvSpPr>
        <p:spPr/>
        <p:txBody>
          <a:bodyPr/>
          <a:lstStyle/>
          <a:p>
            <a:fld id="{C227395A-A80E-4401-B13C-159766EA86F7}" type="slidenum">
              <a:rPr lang="en-US" smtClean="0"/>
              <a:pPr/>
              <a:t>3</a:t>
            </a:fld>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3094038" y="2544763"/>
            <a:ext cx="3054350" cy="641350"/>
          </a:xfrm>
          <a:prstGeom prst="rect">
            <a:avLst/>
          </a:prstGeom>
          <a:noFill/>
          <a:ln w="9525">
            <a:noFill/>
            <a:miter lim="800000"/>
            <a:headEnd/>
            <a:tailEnd/>
          </a:ln>
          <a:effectLst/>
        </p:spPr>
        <p:txBody>
          <a:bodyPr wrap="none">
            <a:spAutoFit/>
          </a:bodyPr>
          <a:lstStyle/>
          <a:p>
            <a:pPr algn="ctr"/>
            <a:r>
              <a:rPr lang="en-US" sz="3600" b="1"/>
              <a:t>You’re Hired!</a:t>
            </a:r>
            <a:endParaRPr lang="en-US" b="1"/>
          </a:p>
        </p:txBody>
      </p:sp>
      <p:sp>
        <p:nvSpPr>
          <p:cNvPr id="97285" name="Rectangle 5"/>
          <p:cNvSpPr>
            <a:spLocks noChangeArrowheads="1"/>
          </p:cNvSpPr>
          <p:nvPr/>
        </p:nvSpPr>
        <p:spPr bwMode="auto">
          <a:xfrm>
            <a:off x="2179638" y="3382963"/>
            <a:ext cx="4908550" cy="641350"/>
          </a:xfrm>
          <a:prstGeom prst="rect">
            <a:avLst/>
          </a:prstGeom>
          <a:noFill/>
          <a:ln w="9525">
            <a:noFill/>
            <a:miter lim="800000"/>
            <a:headEnd/>
            <a:tailEnd/>
          </a:ln>
          <a:effectLst/>
        </p:spPr>
        <p:txBody>
          <a:bodyPr wrap="none">
            <a:spAutoFit/>
          </a:bodyPr>
          <a:lstStyle/>
          <a:p>
            <a:pPr algn="ctr"/>
            <a:r>
              <a:rPr lang="en-US" sz="3600" b="1"/>
              <a:t>Now what do you do?</a:t>
            </a:r>
            <a:endParaRPr lang="en-US" b="1"/>
          </a:p>
        </p:txBody>
      </p:sp>
      <p:pic>
        <p:nvPicPr>
          <p:cNvPr id="97287" name="Picture 7" descr="MCj04344030000[1]"/>
          <p:cNvPicPr>
            <a:picLocks noChangeAspect="1" noChangeArrowheads="1"/>
          </p:cNvPicPr>
          <p:nvPr/>
        </p:nvPicPr>
        <p:blipFill>
          <a:blip r:embed="rId3" cstate="print"/>
          <a:srcRect/>
          <a:stretch>
            <a:fillRect/>
          </a:stretch>
        </p:blipFill>
        <p:spPr bwMode="auto">
          <a:xfrm>
            <a:off x="655638" y="944563"/>
            <a:ext cx="1362075" cy="1908175"/>
          </a:xfrm>
          <a:prstGeom prst="rect">
            <a:avLst/>
          </a:prstGeom>
          <a:noFill/>
        </p:spPr>
      </p:pic>
      <p:pic>
        <p:nvPicPr>
          <p:cNvPr id="97289" name="Picture 9" descr="MCj04344030000[1]"/>
          <p:cNvPicPr>
            <a:picLocks noChangeAspect="1" noChangeArrowheads="1"/>
          </p:cNvPicPr>
          <p:nvPr/>
        </p:nvPicPr>
        <p:blipFill>
          <a:blip r:embed="rId3" cstate="print"/>
          <a:srcRect/>
          <a:stretch>
            <a:fillRect/>
          </a:stretch>
        </p:blipFill>
        <p:spPr bwMode="auto">
          <a:xfrm>
            <a:off x="7361238" y="868363"/>
            <a:ext cx="1362075" cy="1908175"/>
          </a:xfrm>
          <a:prstGeom prst="rect">
            <a:avLst/>
          </a:prstGeom>
          <a:noFill/>
        </p:spPr>
      </p:pic>
      <p:pic>
        <p:nvPicPr>
          <p:cNvPr id="97290" name="Picture 10" descr="MCj04344030000[1]"/>
          <p:cNvPicPr>
            <a:picLocks noChangeAspect="1" noChangeArrowheads="1"/>
          </p:cNvPicPr>
          <p:nvPr/>
        </p:nvPicPr>
        <p:blipFill>
          <a:blip r:embed="rId3" cstate="print"/>
          <a:srcRect/>
          <a:stretch>
            <a:fillRect/>
          </a:stretch>
        </p:blipFill>
        <p:spPr bwMode="auto">
          <a:xfrm>
            <a:off x="3932238" y="4297363"/>
            <a:ext cx="1362075" cy="1908175"/>
          </a:xfrm>
          <a:prstGeom prst="rect">
            <a:avLst/>
          </a:prstGeom>
          <a:noFill/>
        </p:spPr>
      </p:pic>
      <p:sp>
        <p:nvSpPr>
          <p:cNvPr id="7" name="Slide Number Placeholder 6"/>
          <p:cNvSpPr>
            <a:spLocks noGrp="1"/>
          </p:cNvSpPr>
          <p:nvPr>
            <p:ph type="sldNum" sz="quarter" idx="12"/>
          </p:nvPr>
        </p:nvSpPr>
        <p:spPr/>
        <p:txBody>
          <a:bodyPr/>
          <a:lstStyle/>
          <a:p>
            <a:fld id="{11538341-ED86-4D4E-BC0B-C3967CEC142D}" type="slidenum">
              <a:rPr lang="en-US" smtClean="0"/>
              <a:pPr/>
              <a:t>4</a:t>
            </a:fld>
            <a:endParaRPr lang="en-US"/>
          </a:p>
        </p:txBody>
      </p:sp>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wd">
                                    <p:tmPct val="10000"/>
                                  </p:iterate>
                                  <p:childTnLst>
                                    <p:set>
                                      <p:cBhvr>
                                        <p:cTn id="6" dur="1" fill="hold">
                                          <p:stCondLst>
                                            <p:cond delay="0"/>
                                          </p:stCondLst>
                                        </p:cTn>
                                        <p:tgtEl>
                                          <p:spTgt spid="97284"/>
                                        </p:tgtEl>
                                        <p:attrNameLst>
                                          <p:attrName>style.visibility</p:attrName>
                                        </p:attrNameLst>
                                      </p:cBhvr>
                                      <p:to>
                                        <p:strVal val="visible"/>
                                      </p:to>
                                    </p:set>
                                    <p:anim calcmode="lin" valueType="num">
                                      <p:cBhvr>
                                        <p:cTn id="7" dur="3000" fill="hold"/>
                                        <p:tgtEl>
                                          <p:spTgt spid="97284"/>
                                        </p:tgtEl>
                                        <p:attrNameLst>
                                          <p:attrName>ppt_w</p:attrName>
                                        </p:attrNameLst>
                                      </p:cBhvr>
                                      <p:tavLst>
                                        <p:tav tm="0">
                                          <p:val>
                                            <p:fltVal val="0"/>
                                          </p:val>
                                        </p:tav>
                                        <p:tav tm="100000">
                                          <p:val>
                                            <p:strVal val="#ppt_w"/>
                                          </p:val>
                                        </p:tav>
                                      </p:tavLst>
                                    </p:anim>
                                    <p:anim calcmode="lin" valueType="num">
                                      <p:cBhvr>
                                        <p:cTn id="8" dur="3000" fill="hold"/>
                                        <p:tgtEl>
                                          <p:spTgt spid="97284"/>
                                        </p:tgtEl>
                                        <p:attrNameLst>
                                          <p:attrName>ppt_h</p:attrName>
                                        </p:attrNameLst>
                                      </p:cBhvr>
                                      <p:tavLst>
                                        <p:tav tm="0">
                                          <p:val>
                                            <p:fltVal val="0"/>
                                          </p:val>
                                        </p:tav>
                                        <p:tav tm="100000">
                                          <p:val>
                                            <p:strVal val="#ppt_h"/>
                                          </p:val>
                                        </p:tav>
                                      </p:tavLst>
                                    </p:anim>
                                    <p:anim calcmode="lin" valueType="num">
                                      <p:cBhvr>
                                        <p:cTn id="9" dur="3000" fill="hold"/>
                                        <p:tgtEl>
                                          <p:spTgt spid="97284"/>
                                        </p:tgtEl>
                                        <p:attrNameLst>
                                          <p:attrName>style.rotation</p:attrName>
                                        </p:attrNameLst>
                                      </p:cBhvr>
                                      <p:tavLst>
                                        <p:tav tm="0">
                                          <p:val>
                                            <p:fltVal val="360"/>
                                          </p:val>
                                        </p:tav>
                                        <p:tav tm="100000">
                                          <p:val>
                                            <p:fltVal val="0"/>
                                          </p:val>
                                        </p:tav>
                                      </p:tavLst>
                                    </p:anim>
                                    <p:animEffect transition="in" filter="fade">
                                      <p:cBhvr>
                                        <p:cTn id="10" dur="3000"/>
                                        <p:tgtEl>
                                          <p:spTgt spid="97284"/>
                                        </p:tgtEl>
                                      </p:cBhvr>
                                    </p:animEffect>
                                  </p:childTnLst>
                                </p:cTn>
                              </p:par>
                            </p:childTnLst>
                          </p:cTn>
                        </p:par>
                        <p:par>
                          <p:cTn id="11" fill="hold">
                            <p:stCondLst>
                              <p:cond delay="3600"/>
                            </p:stCondLst>
                            <p:childTnLst>
                              <p:par>
                                <p:cTn id="12" presetID="53" presetClass="entr" presetSubtype="0" fill="hold" grpId="0" nodeType="afterEffect">
                                  <p:stCondLst>
                                    <p:cond delay="0"/>
                                  </p:stCondLst>
                                  <p:childTnLst>
                                    <p:set>
                                      <p:cBhvr>
                                        <p:cTn id="13" dur="1" fill="hold">
                                          <p:stCondLst>
                                            <p:cond delay="0"/>
                                          </p:stCondLst>
                                        </p:cTn>
                                        <p:tgtEl>
                                          <p:spTgt spid="97285"/>
                                        </p:tgtEl>
                                        <p:attrNameLst>
                                          <p:attrName>style.visibility</p:attrName>
                                        </p:attrNameLst>
                                      </p:cBhvr>
                                      <p:to>
                                        <p:strVal val="visible"/>
                                      </p:to>
                                    </p:set>
                                    <p:anim calcmode="lin" valueType="num">
                                      <p:cBhvr>
                                        <p:cTn id="14" dur="3000" fill="hold"/>
                                        <p:tgtEl>
                                          <p:spTgt spid="97285"/>
                                        </p:tgtEl>
                                        <p:attrNameLst>
                                          <p:attrName>ppt_w</p:attrName>
                                        </p:attrNameLst>
                                      </p:cBhvr>
                                      <p:tavLst>
                                        <p:tav tm="0">
                                          <p:val>
                                            <p:fltVal val="0"/>
                                          </p:val>
                                        </p:tav>
                                        <p:tav tm="100000">
                                          <p:val>
                                            <p:strVal val="#ppt_w"/>
                                          </p:val>
                                        </p:tav>
                                      </p:tavLst>
                                    </p:anim>
                                    <p:anim calcmode="lin" valueType="num">
                                      <p:cBhvr>
                                        <p:cTn id="15" dur="3000" fill="hold"/>
                                        <p:tgtEl>
                                          <p:spTgt spid="97285"/>
                                        </p:tgtEl>
                                        <p:attrNameLst>
                                          <p:attrName>ppt_h</p:attrName>
                                        </p:attrNameLst>
                                      </p:cBhvr>
                                      <p:tavLst>
                                        <p:tav tm="0">
                                          <p:val>
                                            <p:fltVal val="0"/>
                                          </p:val>
                                        </p:tav>
                                        <p:tav tm="100000">
                                          <p:val>
                                            <p:strVal val="#ppt_h"/>
                                          </p:val>
                                        </p:tav>
                                      </p:tavLst>
                                    </p:anim>
                                    <p:animEffect transition="in" filter="fade">
                                      <p:cBhvr>
                                        <p:cTn id="16" dur="3000"/>
                                        <p:tgtEl>
                                          <p:spTgt spid="97285"/>
                                        </p:tgtEl>
                                      </p:cBhvr>
                                    </p:animEffect>
                                  </p:childTnLst>
                                </p:cTn>
                              </p:par>
                            </p:childTnLst>
                          </p:cTn>
                        </p:par>
                        <p:par>
                          <p:cTn id="17" fill="hold">
                            <p:stCondLst>
                              <p:cond delay="6600"/>
                            </p:stCondLst>
                            <p:childTnLst>
                              <p:par>
                                <p:cTn id="18" presetID="49" presetClass="entr" presetSubtype="0" decel="100000" fill="hold" nodeType="afterEffect">
                                  <p:stCondLst>
                                    <p:cond delay="0"/>
                                  </p:stCondLst>
                                  <p:childTnLst>
                                    <p:set>
                                      <p:cBhvr>
                                        <p:cTn id="19" dur="1" fill="hold">
                                          <p:stCondLst>
                                            <p:cond delay="0"/>
                                          </p:stCondLst>
                                        </p:cTn>
                                        <p:tgtEl>
                                          <p:spTgt spid="97287"/>
                                        </p:tgtEl>
                                        <p:attrNameLst>
                                          <p:attrName>style.visibility</p:attrName>
                                        </p:attrNameLst>
                                      </p:cBhvr>
                                      <p:to>
                                        <p:strVal val="visible"/>
                                      </p:to>
                                    </p:set>
                                    <p:anim calcmode="lin" valueType="num">
                                      <p:cBhvr>
                                        <p:cTn id="20" dur="500" fill="hold"/>
                                        <p:tgtEl>
                                          <p:spTgt spid="97287"/>
                                        </p:tgtEl>
                                        <p:attrNameLst>
                                          <p:attrName>ppt_w</p:attrName>
                                        </p:attrNameLst>
                                      </p:cBhvr>
                                      <p:tavLst>
                                        <p:tav tm="0">
                                          <p:val>
                                            <p:fltVal val="0"/>
                                          </p:val>
                                        </p:tav>
                                        <p:tav tm="100000">
                                          <p:val>
                                            <p:strVal val="#ppt_w"/>
                                          </p:val>
                                        </p:tav>
                                      </p:tavLst>
                                    </p:anim>
                                    <p:anim calcmode="lin" valueType="num">
                                      <p:cBhvr>
                                        <p:cTn id="21" dur="500" fill="hold"/>
                                        <p:tgtEl>
                                          <p:spTgt spid="97287"/>
                                        </p:tgtEl>
                                        <p:attrNameLst>
                                          <p:attrName>ppt_h</p:attrName>
                                        </p:attrNameLst>
                                      </p:cBhvr>
                                      <p:tavLst>
                                        <p:tav tm="0">
                                          <p:val>
                                            <p:fltVal val="0"/>
                                          </p:val>
                                        </p:tav>
                                        <p:tav tm="100000">
                                          <p:val>
                                            <p:strVal val="#ppt_h"/>
                                          </p:val>
                                        </p:tav>
                                      </p:tavLst>
                                    </p:anim>
                                    <p:anim calcmode="lin" valueType="num">
                                      <p:cBhvr>
                                        <p:cTn id="22" dur="500" fill="hold"/>
                                        <p:tgtEl>
                                          <p:spTgt spid="97287"/>
                                        </p:tgtEl>
                                        <p:attrNameLst>
                                          <p:attrName>style.rotation</p:attrName>
                                        </p:attrNameLst>
                                      </p:cBhvr>
                                      <p:tavLst>
                                        <p:tav tm="0">
                                          <p:val>
                                            <p:fltVal val="360"/>
                                          </p:val>
                                        </p:tav>
                                        <p:tav tm="100000">
                                          <p:val>
                                            <p:fltVal val="0"/>
                                          </p:val>
                                        </p:tav>
                                      </p:tavLst>
                                    </p:anim>
                                    <p:animEffect transition="in" filter="fade">
                                      <p:cBhvr>
                                        <p:cTn id="23" dur="500"/>
                                        <p:tgtEl>
                                          <p:spTgt spid="97287"/>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97289"/>
                                        </p:tgtEl>
                                        <p:attrNameLst>
                                          <p:attrName>style.visibility</p:attrName>
                                        </p:attrNameLst>
                                      </p:cBhvr>
                                      <p:to>
                                        <p:strVal val="visible"/>
                                      </p:to>
                                    </p:set>
                                    <p:anim calcmode="lin" valueType="num">
                                      <p:cBhvr>
                                        <p:cTn id="26" dur="500" fill="hold"/>
                                        <p:tgtEl>
                                          <p:spTgt spid="97289"/>
                                        </p:tgtEl>
                                        <p:attrNameLst>
                                          <p:attrName>ppt_w</p:attrName>
                                        </p:attrNameLst>
                                      </p:cBhvr>
                                      <p:tavLst>
                                        <p:tav tm="0">
                                          <p:val>
                                            <p:fltVal val="0"/>
                                          </p:val>
                                        </p:tav>
                                        <p:tav tm="100000">
                                          <p:val>
                                            <p:strVal val="#ppt_w"/>
                                          </p:val>
                                        </p:tav>
                                      </p:tavLst>
                                    </p:anim>
                                    <p:anim calcmode="lin" valueType="num">
                                      <p:cBhvr>
                                        <p:cTn id="27" dur="500" fill="hold"/>
                                        <p:tgtEl>
                                          <p:spTgt spid="97289"/>
                                        </p:tgtEl>
                                        <p:attrNameLst>
                                          <p:attrName>ppt_h</p:attrName>
                                        </p:attrNameLst>
                                      </p:cBhvr>
                                      <p:tavLst>
                                        <p:tav tm="0">
                                          <p:val>
                                            <p:fltVal val="0"/>
                                          </p:val>
                                        </p:tav>
                                        <p:tav tm="100000">
                                          <p:val>
                                            <p:strVal val="#ppt_h"/>
                                          </p:val>
                                        </p:tav>
                                      </p:tavLst>
                                    </p:anim>
                                    <p:anim calcmode="lin" valueType="num">
                                      <p:cBhvr>
                                        <p:cTn id="28" dur="500" fill="hold"/>
                                        <p:tgtEl>
                                          <p:spTgt spid="97289"/>
                                        </p:tgtEl>
                                        <p:attrNameLst>
                                          <p:attrName>style.rotation</p:attrName>
                                        </p:attrNameLst>
                                      </p:cBhvr>
                                      <p:tavLst>
                                        <p:tav tm="0">
                                          <p:val>
                                            <p:fltVal val="360"/>
                                          </p:val>
                                        </p:tav>
                                        <p:tav tm="100000">
                                          <p:val>
                                            <p:fltVal val="0"/>
                                          </p:val>
                                        </p:tav>
                                      </p:tavLst>
                                    </p:anim>
                                    <p:animEffect transition="in" filter="fade">
                                      <p:cBhvr>
                                        <p:cTn id="29" dur="500"/>
                                        <p:tgtEl>
                                          <p:spTgt spid="97289"/>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97290"/>
                                        </p:tgtEl>
                                        <p:attrNameLst>
                                          <p:attrName>style.visibility</p:attrName>
                                        </p:attrNameLst>
                                      </p:cBhvr>
                                      <p:to>
                                        <p:strVal val="visible"/>
                                      </p:to>
                                    </p:set>
                                    <p:anim calcmode="lin" valueType="num">
                                      <p:cBhvr>
                                        <p:cTn id="32" dur="500" fill="hold"/>
                                        <p:tgtEl>
                                          <p:spTgt spid="97290"/>
                                        </p:tgtEl>
                                        <p:attrNameLst>
                                          <p:attrName>ppt_w</p:attrName>
                                        </p:attrNameLst>
                                      </p:cBhvr>
                                      <p:tavLst>
                                        <p:tav tm="0">
                                          <p:val>
                                            <p:fltVal val="0"/>
                                          </p:val>
                                        </p:tav>
                                        <p:tav tm="100000">
                                          <p:val>
                                            <p:strVal val="#ppt_w"/>
                                          </p:val>
                                        </p:tav>
                                      </p:tavLst>
                                    </p:anim>
                                    <p:anim calcmode="lin" valueType="num">
                                      <p:cBhvr>
                                        <p:cTn id="33" dur="500" fill="hold"/>
                                        <p:tgtEl>
                                          <p:spTgt spid="97290"/>
                                        </p:tgtEl>
                                        <p:attrNameLst>
                                          <p:attrName>ppt_h</p:attrName>
                                        </p:attrNameLst>
                                      </p:cBhvr>
                                      <p:tavLst>
                                        <p:tav tm="0">
                                          <p:val>
                                            <p:fltVal val="0"/>
                                          </p:val>
                                        </p:tav>
                                        <p:tav tm="100000">
                                          <p:val>
                                            <p:strVal val="#ppt_h"/>
                                          </p:val>
                                        </p:tav>
                                      </p:tavLst>
                                    </p:anim>
                                    <p:anim calcmode="lin" valueType="num">
                                      <p:cBhvr>
                                        <p:cTn id="34" dur="500" fill="hold"/>
                                        <p:tgtEl>
                                          <p:spTgt spid="97290"/>
                                        </p:tgtEl>
                                        <p:attrNameLst>
                                          <p:attrName>style.rotation</p:attrName>
                                        </p:attrNameLst>
                                      </p:cBhvr>
                                      <p:tavLst>
                                        <p:tav tm="0">
                                          <p:val>
                                            <p:fltVal val="360"/>
                                          </p:val>
                                        </p:tav>
                                        <p:tav tm="100000">
                                          <p:val>
                                            <p:fltVal val="0"/>
                                          </p:val>
                                        </p:tav>
                                      </p:tavLst>
                                    </p:anim>
                                    <p:animEffect transition="in" filter="fade">
                                      <p:cBhvr>
                                        <p:cTn id="35" dur="500"/>
                                        <p:tgtEl>
                                          <p:spTgt spid="97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9728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61" name="Rectangle 5"/>
          <p:cNvSpPr>
            <a:spLocks noChangeArrowheads="1"/>
          </p:cNvSpPr>
          <p:nvPr/>
        </p:nvSpPr>
        <p:spPr bwMode="auto">
          <a:xfrm>
            <a:off x="2138180" y="2849563"/>
            <a:ext cx="4305666" cy="646331"/>
          </a:xfrm>
          <a:prstGeom prst="rect">
            <a:avLst/>
          </a:prstGeom>
          <a:noFill/>
          <a:ln w="9525">
            <a:noFill/>
            <a:miter lim="800000"/>
            <a:headEnd/>
            <a:tailEnd/>
          </a:ln>
          <a:effectLst/>
        </p:spPr>
        <p:txBody>
          <a:bodyPr wrap="none">
            <a:spAutoFit/>
          </a:bodyPr>
          <a:lstStyle/>
          <a:p>
            <a:pPr algn="ctr"/>
            <a:r>
              <a:rPr lang="en-US" sz="3600" b="1" dirty="0"/>
              <a:t>Enter a </a:t>
            </a:r>
            <a:r>
              <a:rPr lang="en-US" sz="3600" b="1" dirty="0" smtClean="0"/>
              <a:t>Timesheet</a:t>
            </a:r>
            <a:r>
              <a:rPr lang="en-US" sz="3600" b="1" dirty="0"/>
              <a:t>!</a:t>
            </a:r>
            <a:endParaRPr lang="en-US" b="1" dirty="0"/>
          </a:p>
        </p:txBody>
      </p:sp>
      <p:pic>
        <p:nvPicPr>
          <p:cNvPr id="96262" name="Picture 6" descr="Logo"/>
          <p:cNvPicPr>
            <a:picLocks noChangeAspect="1" noChangeArrowheads="1"/>
          </p:cNvPicPr>
          <p:nvPr/>
        </p:nvPicPr>
        <p:blipFill>
          <a:blip r:embed="rId4" cstate="print"/>
          <a:srcRect/>
          <a:stretch>
            <a:fillRect/>
          </a:stretch>
        </p:blipFill>
        <p:spPr bwMode="auto">
          <a:xfrm>
            <a:off x="503238" y="334963"/>
            <a:ext cx="2438400" cy="560387"/>
          </a:xfrm>
          <a:prstGeom prst="rect">
            <a:avLst/>
          </a:prstGeom>
          <a:noFill/>
        </p:spPr>
      </p:pic>
      <p:sp>
        <p:nvSpPr>
          <p:cNvPr id="4" name="Slide Number Placeholder 3"/>
          <p:cNvSpPr>
            <a:spLocks noGrp="1"/>
          </p:cNvSpPr>
          <p:nvPr>
            <p:ph type="sldNum" sz="quarter" idx="12"/>
          </p:nvPr>
        </p:nvSpPr>
        <p:spPr/>
        <p:txBody>
          <a:bodyPr/>
          <a:lstStyle/>
          <a:p>
            <a:fld id="{11538341-ED86-4D4E-BC0B-C3967CEC142D}" type="slidenum">
              <a:rPr lang="en-US" smtClean="0"/>
              <a:pPr/>
              <a:t>5</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wipe(down)">
                                      <p:cBhvr>
                                        <p:cTn id="7" dur="870">
                                          <p:stCondLst>
                                            <p:cond delay="0"/>
                                          </p:stCondLst>
                                        </p:cTn>
                                        <p:tgtEl>
                                          <p:spTgt spid="96261"/>
                                        </p:tgtEl>
                                      </p:cBhvr>
                                    </p:animEffect>
                                    <p:anim calcmode="lin" valueType="num">
                                      <p:cBhvr>
                                        <p:cTn id="8" dur="2733" tmFilter="0,0; 0.14,0.36; 0.43,0.73; 0.71,0.91; 1.0,1.0">
                                          <p:stCondLst>
                                            <p:cond delay="0"/>
                                          </p:stCondLst>
                                        </p:cTn>
                                        <p:tgtEl>
                                          <p:spTgt spid="96261"/>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96261"/>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96261"/>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96261"/>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96261"/>
                                        </p:tgtEl>
                                        <p:attrNameLst>
                                          <p:attrName>ppt_y</p:attrName>
                                        </p:attrNameLst>
                                      </p:cBhvr>
                                      <p:tavLst>
                                        <p:tav tm="0" fmla="#ppt_y-sin(pi*$)/81">
                                          <p:val>
                                            <p:fltVal val="0"/>
                                          </p:val>
                                        </p:tav>
                                        <p:tav tm="100000">
                                          <p:val>
                                            <p:fltVal val="1"/>
                                          </p:val>
                                        </p:tav>
                                      </p:tavLst>
                                    </p:anim>
                                    <p:animScale>
                                      <p:cBhvr>
                                        <p:cTn id="13" dur="39">
                                          <p:stCondLst>
                                            <p:cond delay="975"/>
                                          </p:stCondLst>
                                        </p:cTn>
                                        <p:tgtEl>
                                          <p:spTgt spid="96261"/>
                                        </p:tgtEl>
                                      </p:cBhvr>
                                      <p:to x="100000" y="60000"/>
                                    </p:animScale>
                                    <p:animScale>
                                      <p:cBhvr>
                                        <p:cTn id="14" dur="249" decel="50000">
                                          <p:stCondLst>
                                            <p:cond delay="1014"/>
                                          </p:stCondLst>
                                        </p:cTn>
                                        <p:tgtEl>
                                          <p:spTgt spid="96261"/>
                                        </p:tgtEl>
                                      </p:cBhvr>
                                      <p:to x="100000" y="100000"/>
                                    </p:animScale>
                                    <p:animScale>
                                      <p:cBhvr>
                                        <p:cTn id="15" dur="39">
                                          <p:stCondLst>
                                            <p:cond delay="1968"/>
                                          </p:stCondLst>
                                        </p:cTn>
                                        <p:tgtEl>
                                          <p:spTgt spid="96261"/>
                                        </p:tgtEl>
                                      </p:cBhvr>
                                      <p:to x="100000" y="80000"/>
                                    </p:animScale>
                                    <p:animScale>
                                      <p:cBhvr>
                                        <p:cTn id="16" dur="249" decel="50000">
                                          <p:stCondLst>
                                            <p:cond delay="2007"/>
                                          </p:stCondLst>
                                        </p:cTn>
                                        <p:tgtEl>
                                          <p:spTgt spid="96261"/>
                                        </p:tgtEl>
                                      </p:cBhvr>
                                      <p:to x="100000" y="100000"/>
                                    </p:animScale>
                                    <p:animScale>
                                      <p:cBhvr>
                                        <p:cTn id="17" dur="39">
                                          <p:stCondLst>
                                            <p:cond delay="2463"/>
                                          </p:stCondLst>
                                        </p:cTn>
                                        <p:tgtEl>
                                          <p:spTgt spid="96261"/>
                                        </p:tgtEl>
                                      </p:cBhvr>
                                      <p:to x="100000" y="90000"/>
                                    </p:animScale>
                                    <p:animScale>
                                      <p:cBhvr>
                                        <p:cTn id="18" dur="249" decel="50000">
                                          <p:stCondLst>
                                            <p:cond delay="2502"/>
                                          </p:stCondLst>
                                        </p:cTn>
                                        <p:tgtEl>
                                          <p:spTgt spid="96261"/>
                                        </p:tgtEl>
                                      </p:cBhvr>
                                      <p:to x="100000" y="100000"/>
                                    </p:animScale>
                                    <p:animScale>
                                      <p:cBhvr>
                                        <p:cTn id="19" dur="39">
                                          <p:stCondLst>
                                            <p:cond delay="2712"/>
                                          </p:stCondLst>
                                        </p:cTn>
                                        <p:tgtEl>
                                          <p:spTgt spid="96261"/>
                                        </p:tgtEl>
                                      </p:cBhvr>
                                      <p:to x="100000" y="95000"/>
                                    </p:animScale>
                                    <p:animScale>
                                      <p:cBhvr>
                                        <p:cTn id="20" dur="249" decel="50000">
                                          <p:stCondLst>
                                            <p:cond delay="2751"/>
                                          </p:stCondLst>
                                        </p:cTn>
                                        <p:tgtEl>
                                          <p:spTgt spid="96261"/>
                                        </p:tgtEl>
                                      </p:cBhvr>
                                      <p:to x="100000" y="100000"/>
                                    </p:animScale>
                                  </p:childTnLst>
                                  <p:subTnLst>
                                    <p:audio>
                                      <p:cMediaNode vol="65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17" name="Picture 21"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2" name="Picture 1"/>
          <p:cNvPicPr>
            <a:picLocks noChangeAspect="1"/>
          </p:cNvPicPr>
          <p:nvPr/>
        </p:nvPicPr>
        <p:blipFill>
          <a:blip r:embed="rId4" cstate="print"/>
          <a:stretch>
            <a:fillRect/>
          </a:stretch>
        </p:blipFill>
        <p:spPr>
          <a:xfrm>
            <a:off x="427599" y="1249362"/>
            <a:ext cx="8076638" cy="4568776"/>
          </a:xfrm>
          <a:prstGeom prst="rect">
            <a:avLst/>
          </a:prstGeom>
        </p:spPr>
      </p:pic>
      <p:sp>
        <p:nvSpPr>
          <p:cNvPr id="9" name="TextBox 8"/>
          <p:cNvSpPr txBox="1"/>
          <p:nvPr/>
        </p:nvSpPr>
        <p:spPr>
          <a:xfrm>
            <a:off x="731837" y="5592762"/>
            <a:ext cx="7772400" cy="1323439"/>
          </a:xfrm>
          <a:prstGeom prst="rect">
            <a:avLst/>
          </a:prstGeom>
          <a:noFill/>
        </p:spPr>
        <p:txBody>
          <a:bodyPr wrap="square" rtlCol="0">
            <a:spAutoFit/>
          </a:bodyPr>
          <a:lstStyle/>
          <a:p>
            <a:r>
              <a:rPr lang="en-US" sz="1600" dirty="0" smtClean="0"/>
              <a:t>Navigate to the following URL: </a:t>
            </a:r>
          </a:p>
          <a:p>
            <a:endParaRPr lang="en-US" sz="1600" dirty="0">
              <a:hlinkClick r:id="rId5"/>
            </a:endParaRPr>
          </a:p>
          <a:p>
            <a:r>
              <a:rPr lang="en-US" sz="1600" dirty="0" smtClean="0">
                <a:hlinkClick r:id="rId5"/>
              </a:rPr>
              <a:t>https</a:t>
            </a:r>
            <a:r>
              <a:rPr lang="en-US" sz="1600" dirty="0">
                <a:hlinkClick r:id="rId5"/>
              </a:rPr>
              <a:t>://</a:t>
            </a:r>
            <a:r>
              <a:rPr lang="en-US" sz="1600" dirty="0" smtClean="0">
                <a:hlinkClick r:id="rId5"/>
              </a:rPr>
              <a:t>cim.studentemployment.ngwebsolutions.com/Cmx_Content.aspx?cpId=6</a:t>
            </a:r>
            <a:endParaRPr lang="en-US" sz="1600" dirty="0" smtClean="0"/>
          </a:p>
          <a:p>
            <a:r>
              <a:rPr lang="en-US" sz="1600" dirty="0" smtClean="0"/>
              <a:t> </a:t>
            </a:r>
          </a:p>
          <a:p>
            <a:r>
              <a:rPr lang="en-US" sz="1600" dirty="0" smtClean="0"/>
              <a:t>Please </a:t>
            </a:r>
            <a:r>
              <a:rPr lang="en-US" sz="1600" dirty="0"/>
              <a:t>click the </a:t>
            </a:r>
            <a:r>
              <a:rPr lang="en-US" sz="1600" dirty="0" smtClean="0"/>
              <a:t>‘Students’ </a:t>
            </a:r>
            <a:r>
              <a:rPr lang="en-US" sz="1600" dirty="0"/>
              <a:t>link displayed on the main screen. </a:t>
            </a:r>
          </a:p>
        </p:txBody>
      </p:sp>
      <p:sp>
        <p:nvSpPr>
          <p:cNvPr id="5" name="Slide Number Placeholder 4"/>
          <p:cNvSpPr>
            <a:spLocks noGrp="1"/>
          </p:cNvSpPr>
          <p:nvPr>
            <p:ph type="sldNum" sz="quarter" idx="12"/>
          </p:nvPr>
        </p:nvSpPr>
        <p:spPr/>
        <p:txBody>
          <a:bodyPr/>
          <a:lstStyle/>
          <a:p>
            <a:fld id="{993505CD-FDE1-477F-BA8E-1DC6D267239F}" type="slidenum">
              <a:rPr lang="en-US" smtClean="0"/>
              <a:pPr/>
              <a:t>6</a:t>
            </a:fld>
            <a:endParaRPr lang="en-US"/>
          </a:p>
        </p:txBody>
      </p:sp>
    </p:spTree>
    <p:extLst>
      <p:ext uri="{BB962C8B-B14F-4D97-AF65-F5344CB8AC3E}">
        <p14:creationId xmlns="" xmlns:p14="http://schemas.microsoft.com/office/powerpoint/2010/main" val="357823783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17" name="Picture 21"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pic>
        <p:nvPicPr>
          <p:cNvPr id="4" name="Picture 3"/>
          <p:cNvPicPr>
            <a:picLocks noChangeAspect="1"/>
          </p:cNvPicPr>
          <p:nvPr/>
        </p:nvPicPr>
        <p:blipFill>
          <a:blip r:embed="rId4" cstate="print"/>
          <a:stretch>
            <a:fillRect/>
          </a:stretch>
        </p:blipFill>
        <p:spPr>
          <a:xfrm>
            <a:off x="513380" y="1219013"/>
            <a:ext cx="7686057" cy="4983349"/>
          </a:xfrm>
          <a:prstGeom prst="rect">
            <a:avLst/>
          </a:prstGeom>
        </p:spPr>
      </p:pic>
      <p:sp>
        <p:nvSpPr>
          <p:cNvPr id="5" name="TextBox 4"/>
          <p:cNvSpPr txBox="1"/>
          <p:nvPr/>
        </p:nvSpPr>
        <p:spPr>
          <a:xfrm>
            <a:off x="513380" y="6356748"/>
            <a:ext cx="7467600" cy="338554"/>
          </a:xfrm>
          <a:prstGeom prst="rect">
            <a:avLst/>
          </a:prstGeom>
          <a:noFill/>
        </p:spPr>
        <p:txBody>
          <a:bodyPr wrap="square" rtlCol="0">
            <a:spAutoFit/>
          </a:bodyPr>
          <a:lstStyle/>
          <a:p>
            <a:r>
              <a:rPr lang="en-US" sz="1600" b="1" dirty="0"/>
              <a:t>This page has </a:t>
            </a:r>
            <a:r>
              <a:rPr lang="en-US" sz="1600" b="1" dirty="0" smtClean="0"/>
              <a:t>forms and helpful </a:t>
            </a:r>
            <a:r>
              <a:rPr lang="en-US" sz="1600" b="1" dirty="0"/>
              <a:t>information. </a:t>
            </a:r>
            <a:r>
              <a:rPr lang="en-US" sz="1600" b="1" dirty="0" smtClean="0"/>
              <a:t> Click </a:t>
            </a:r>
            <a:r>
              <a:rPr lang="en-US" sz="1600" b="1" dirty="0"/>
              <a:t>on My Timesheets</a:t>
            </a:r>
            <a:r>
              <a:rPr lang="en-US" sz="1600" b="1" dirty="0" smtClean="0"/>
              <a:t>.</a:t>
            </a:r>
            <a:endParaRPr lang="en-US" sz="1600" b="1" dirty="0"/>
          </a:p>
        </p:txBody>
      </p:sp>
      <p:sp>
        <p:nvSpPr>
          <p:cNvPr id="6" name="Slide Number Placeholder 5"/>
          <p:cNvSpPr>
            <a:spLocks noGrp="1"/>
          </p:cNvSpPr>
          <p:nvPr>
            <p:ph type="sldNum" sz="quarter" idx="12"/>
          </p:nvPr>
        </p:nvSpPr>
        <p:spPr/>
        <p:txBody>
          <a:bodyPr/>
          <a:lstStyle/>
          <a:p>
            <a:fld id="{C227395A-A80E-4401-B13C-159766EA86F7}" type="slidenum">
              <a:rPr lang="en-US" smtClean="0"/>
              <a:pPr/>
              <a:t>7</a:t>
            </a:fld>
            <a:endParaRPr lang="en-US"/>
          </a:p>
        </p:txBody>
      </p:sp>
    </p:spTree>
    <p:extLst>
      <p:ext uri="{BB962C8B-B14F-4D97-AF65-F5344CB8AC3E}">
        <p14:creationId xmlns="" xmlns:p14="http://schemas.microsoft.com/office/powerpoint/2010/main" val="216703218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17" name="Picture 21"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sp>
        <p:nvSpPr>
          <p:cNvPr id="5" name="TextBox 4"/>
          <p:cNvSpPr txBox="1"/>
          <p:nvPr/>
        </p:nvSpPr>
        <p:spPr>
          <a:xfrm>
            <a:off x="731837" y="6321008"/>
            <a:ext cx="8001000" cy="1077218"/>
          </a:xfrm>
          <a:prstGeom prst="rect">
            <a:avLst/>
          </a:prstGeom>
          <a:noFill/>
        </p:spPr>
        <p:txBody>
          <a:bodyPr wrap="square" rtlCol="0">
            <a:spAutoFit/>
          </a:bodyPr>
          <a:lstStyle/>
          <a:p>
            <a:r>
              <a:rPr lang="en-US" sz="1600" b="1" dirty="0" smtClean="0"/>
              <a:t>If this is the first time to this site, click on the link shown above to establish a password, otherwise, enter your email address and previously established password.</a:t>
            </a:r>
          </a:p>
          <a:p>
            <a:endParaRPr lang="en-US" sz="1600" b="1" dirty="0"/>
          </a:p>
        </p:txBody>
      </p:sp>
      <p:pic>
        <p:nvPicPr>
          <p:cNvPr id="6" name="Picture 5"/>
          <p:cNvPicPr>
            <a:picLocks noChangeAspect="1"/>
          </p:cNvPicPr>
          <p:nvPr/>
        </p:nvPicPr>
        <p:blipFill>
          <a:blip r:embed="rId4" cstate="print"/>
          <a:stretch>
            <a:fillRect/>
          </a:stretch>
        </p:blipFill>
        <p:spPr>
          <a:xfrm>
            <a:off x="1044743" y="1009190"/>
            <a:ext cx="6621294" cy="5193172"/>
          </a:xfrm>
          <a:prstGeom prst="rect">
            <a:avLst/>
          </a:prstGeom>
        </p:spPr>
      </p:pic>
      <p:sp>
        <p:nvSpPr>
          <p:cNvPr id="7" name="Slide Number Placeholder 6"/>
          <p:cNvSpPr>
            <a:spLocks noGrp="1"/>
          </p:cNvSpPr>
          <p:nvPr>
            <p:ph type="sldNum" sz="quarter" idx="12"/>
          </p:nvPr>
        </p:nvSpPr>
        <p:spPr/>
        <p:txBody>
          <a:bodyPr/>
          <a:lstStyle/>
          <a:p>
            <a:fld id="{C227395A-A80E-4401-B13C-159766EA86F7}" type="slidenum">
              <a:rPr lang="en-US" smtClean="0"/>
              <a:pPr/>
              <a:t>8</a:t>
            </a:fld>
            <a:endParaRPr lang="en-US"/>
          </a:p>
        </p:txBody>
      </p:sp>
    </p:spTree>
    <p:extLst>
      <p:ext uri="{BB962C8B-B14F-4D97-AF65-F5344CB8AC3E}">
        <p14:creationId xmlns="" xmlns:p14="http://schemas.microsoft.com/office/powerpoint/2010/main" val="267859208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17" name="Picture 21" descr="Logo"/>
          <p:cNvPicPr>
            <a:picLocks noChangeAspect="1" noChangeArrowheads="1"/>
          </p:cNvPicPr>
          <p:nvPr/>
        </p:nvPicPr>
        <p:blipFill>
          <a:blip r:embed="rId3" cstate="print"/>
          <a:srcRect/>
          <a:stretch>
            <a:fillRect/>
          </a:stretch>
        </p:blipFill>
        <p:spPr bwMode="auto">
          <a:xfrm>
            <a:off x="503238" y="334963"/>
            <a:ext cx="2438400" cy="560387"/>
          </a:xfrm>
          <a:prstGeom prst="rect">
            <a:avLst/>
          </a:prstGeom>
          <a:noFill/>
        </p:spPr>
      </p:pic>
      <p:sp>
        <p:nvSpPr>
          <p:cNvPr id="5" name="TextBox 4"/>
          <p:cNvSpPr txBox="1"/>
          <p:nvPr/>
        </p:nvSpPr>
        <p:spPr>
          <a:xfrm>
            <a:off x="731837" y="5592762"/>
            <a:ext cx="8001000" cy="830997"/>
          </a:xfrm>
          <a:prstGeom prst="rect">
            <a:avLst/>
          </a:prstGeom>
          <a:noFill/>
        </p:spPr>
        <p:txBody>
          <a:bodyPr wrap="square" rtlCol="0">
            <a:spAutoFit/>
          </a:bodyPr>
          <a:lstStyle/>
          <a:p>
            <a:r>
              <a:rPr lang="en-US" sz="1600" b="1" dirty="0" smtClean="0"/>
              <a:t>Follow the instructions listed on this page.  When you receive the email, click on the link provided in the email.  You will be taken to a screen that will allow you to enter and confirm a password.  </a:t>
            </a:r>
            <a:endParaRPr lang="en-US" sz="1600" b="1" dirty="0"/>
          </a:p>
        </p:txBody>
      </p:sp>
      <p:pic>
        <p:nvPicPr>
          <p:cNvPr id="2" name="Picture 1"/>
          <p:cNvPicPr>
            <a:picLocks noChangeAspect="1"/>
          </p:cNvPicPr>
          <p:nvPr/>
        </p:nvPicPr>
        <p:blipFill>
          <a:blip r:embed="rId4" cstate="print"/>
          <a:stretch>
            <a:fillRect/>
          </a:stretch>
        </p:blipFill>
        <p:spPr>
          <a:xfrm>
            <a:off x="213313" y="1554162"/>
            <a:ext cx="8671924" cy="3288141"/>
          </a:xfrm>
          <a:prstGeom prst="rect">
            <a:avLst/>
          </a:prstGeom>
        </p:spPr>
      </p:pic>
      <p:sp>
        <p:nvSpPr>
          <p:cNvPr id="6" name="Slide Number Placeholder 5"/>
          <p:cNvSpPr>
            <a:spLocks noGrp="1"/>
          </p:cNvSpPr>
          <p:nvPr>
            <p:ph type="sldNum" sz="quarter" idx="12"/>
          </p:nvPr>
        </p:nvSpPr>
        <p:spPr/>
        <p:txBody>
          <a:bodyPr/>
          <a:lstStyle/>
          <a:p>
            <a:fld id="{C227395A-A80E-4401-B13C-159766EA86F7}" type="slidenum">
              <a:rPr lang="en-US" smtClean="0"/>
              <a:pPr/>
              <a:t>9</a:t>
            </a:fld>
            <a:endParaRPr lang="en-US"/>
          </a:p>
        </p:txBody>
      </p:sp>
    </p:spTree>
    <p:extLst>
      <p:ext uri="{BB962C8B-B14F-4D97-AF65-F5344CB8AC3E}">
        <p14:creationId xmlns="" xmlns:p14="http://schemas.microsoft.com/office/powerpoint/2010/main" val="266804439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ontent slide header">
  <a:themeElements>
    <a:clrScheme name="content slide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tent slide hea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tent slide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ent slide hea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ent slide hea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ent slide hea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ent slide hea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ent slide hea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ent slide hea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ent slide hea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ent slide hea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ent slide hea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ent slide hea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ent slide hea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2313</TotalTime>
  <Words>1083</Words>
  <Application>Microsoft Office PowerPoint</Application>
  <PresentationFormat>Custom</PresentationFormat>
  <Paragraphs>123</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content slide header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UNIPAC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koevering</dc:creator>
  <cp:lastModifiedBy>Kristie Gripp</cp:lastModifiedBy>
  <cp:revision>316</cp:revision>
  <dcterms:created xsi:type="dcterms:W3CDTF">2004-08-25T20:24:34Z</dcterms:created>
  <dcterms:modified xsi:type="dcterms:W3CDTF">2014-08-08T22:16:03Z</dcterms:modified>
</cp:coreProperties>
</file>